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595"/>
  </p:normalViewPr>
  <p:slideViewPr>
    <p:cSldViewPr snapToGrid="0">
      <p:cViewPr>
        <p:scale>
          <a:sx n="92" d="100"/>
          <a:sy n="92" d="100"/>
        </p:scale>
        <p:origin x="156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A71217-BCAE-4B32-B401-AE19601B2A7B}"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BF207270-B7D2-264B-A31A-381AC2E7CD58}">
      <dgm:prSet custT="1"/>
      <dgm:spPr/>
      <dgm:t>
        <a:bodyPr/>
        <a:lstStyle/>
        <a:p>
          <a:pPr algn="l"/>
          <a:r>
            <a:rPr lang="en-US" sz="3600" b="0" i="0" dirty="0">
              <a:latin typeface="Times New Roman" panose="02020603050405020304" pitchFamily="18" charset="0"/>
              <a:cs typeface="Times New Roman" panose="02020603050405020304" pitchFamily="18" charset="0"/>
            </a:rPr>
            <a:t>Help XYZ company to choose a proper company to make an investment in Cab industry</a:t>
          </a:r>
          <a:endParaRPr lang="en-US" sz="3600" dirty="0">
            <a:latin typeface="Times New Roman" panose="02020603050405020304" pitchFamily="18" charset="0"/>
            <a:cs typeface="Times New Roman" panose="02020603050405020304" pitchFamily="18" charset="0"/>
          </a:endParaRPr>
        </a:p>
      </dgm:t>
    </dgm:pt>
    <dgm:pt modelId="{976FC1BB-78AA-4E43-8E46-15367538BBBD}" type="parTrans" cxnId="{76CCE425-BE79-794E-B382-DBDA66055138}">
      <dgm:prSet/>
      <dgm:spPr/>
      <dgm:t>
        <a:bodyPr/>
        <a:lstStyle/>
        <a:p>
          <a:endParaRPr lang="en-US"/>
        </a:p>
      </dgm:t>
    </dgm:pt>
    <dgm:pt modelId="{4DB0EC46-5D2C-F246-BD5F-B27025BBB238}" type="sibTrans" cxnId="{76CCE425-BE79-794E-B382-DBDA66055138}">
      <dgm:prSet/>
      <dgm:spPr/>
      <dgm:t>
        <a:bodyPr/>
        <a:lstStyle/>
        <a:p>
          <a:endParaRPr lang="en-US"/>
        </a:p>
      </dgm:t>
    </dgm:pt>
    <dgm:pt modelId="{C4772907-A636-BE4C-990B-D50F414EBE2D}" type="pres">
      <dgm:prSet presAssocID="{90A71217-BCAE-4B32-B401-AE19601B2A7B}" presName="hierChild1" presStyleCnt="0">
        <dgm:presLayoutVars>
          <dgm:chPref val="1"/>
          <dgm:dir/>
          <dgm:animOne val="branch"/>
          <dgm:animLvl val="lvl"/>
          <dgm:resizeHandles/>
        </dgm:presLayoutVars>
      </dgm:prSet>
      <dgm:spPr/>
    </dgm:pt>
    <dgm:pt modelId="{6F2F793D-A33C-8546-B791-28D9A80C70DE}" type="pres">
      <dgm:prSet presAssocID="{BF207270-B7D2-264B-A31A-381AC2E7CD58}" presName="hierRoot1" presStyleCnt="0"/>
      <dgm:spPr/>
    </dgm:pt>
    <dgm:pt modelId="{6F0248AF-D2DA-9D4B-92D6-D5C0F82F6C66}" type="pres">
      <dgm:prSet presAssocID="{BF207270-B7D2-264B-A31A-381AC2E7CD58}" presName="composite" presStyleCnt="0"/>
      <dgm:spPr/>
    </dgm:pt>
    <dgm:pt modelId="{2E2879E9-2778-094A-B8B6-BA8114AB3E38}" type="pres">
      <dgm:prSet presAssocID="{BF207270-B7D2-264B-A31A-381AC2E7CD58}" presName="background" presStyleLbl="node0" presStyleIdx="0" presStyleCnt="1"/>
      <dgm:spPr/>
    </dgm:pt>
    <dgm:pt modelId="{DE38DA0E-15B8-964A-9F13-6C1553E0C321}" type="pres">
      <dgm:prSet presAssocID="{BF207270-B7D2-264B-A31A-381AC2E7CD58}" presName="text" presStyleLbl="fgAcc0" presStyleIdx="0" presStyleCnt="1">
        <dgm:presLayoutVars>
          <dgm:chPref val="3"/>
        </dgm:presLayoutVars>
      </dgm:prSet>
      <dgm:spPr/>
    </dgm:pt>
    <dgm:pt modelId="{F4115909-32C6-A449-8AF5-819DCA72E9E7}" type="pres">
      <dgm:prSet presAssocID="{BF207270-B7D2-264B-A31A-381AC2E7CD58}" presName="hierChild2" presStyleCnt="0"/>
      <dgm:spPr/>
    </dgm:pt>
  </dgm:ptLst>
  <dgm:cxnLst>
    <dgm:cxn modelId="{76CCE425-BE79-794E-B382-DBDA66055138}" srcId="{90A71217-BCAE-4B32-B401-AE19601B2A7B}" destId="{BF207270-B7D2-264B-A31A-381AC2E7CD58}" srcOrd="0" destOrd="0" parTransId="{976FC1BB-78AA-4E43-8E46-15367538BBBD}" sibTransId="{4DB0EC46-5D2C-F246-BD5F-B27025BBB238}"/>
    <dgm:cxn modelId="{60753DA9-1B99-934E-A392-1DA68497DA73}" type="presOf" srcId="{90A71217-BCAE-4B32-B401-AE19601B2A7B}" destId="{C4772907-A636-BE4C-990B-D50F414EBE2D}" srcOrd="0" destOrd="0" presId="urn:microsoft.com/office/officeart/2005/8/layout/hierarchy1"/>
    <dgm:cxn modelId="{88A285F4-88A2-3B4C-AB32-AB87AB018567}" type="presOf" srcId="{BF207270-B7D2-264B-A31A-381AC2E7CD58}" destId="{DE38DA0E-15B8-964A-9F13-6C1553E0C321}" srcOrd="0" destOrd="0" presId="urn:microsoft.com/office/officeart/2005/8/layout/hierarchy1"/>
    <dgm:cxn modelId="{2E2ED7E6-4B4C-AE4F-8E53-18A6EE5C4AC6}" type="presParOf" srcId="{C4772907-A636-BE4C-990B-D50F414EBE2D}" destId="{6F2F793D-A33C-8546-B791-28D9A80C70DE}" srcOrd="0" destOrd="0" presId="urn:microsoft.com/office/officeart/2005/8/layout/hierarchy1"/>
    <dgm:cxn modelId="{374B841A-6BF2-2442-A137-8963A59CD0D9}" type="presParOf" srcId="{6F2F793D-A33C-8546-B791-28D9A80C70DE}" destId="{6F0248AF-D2DA-9D4B-92D6-D5C0F82F6C66}" srcOrd="0" destOrd="0" presId="urn:microsoft.com/office/officeart/2005/8/layout/hierarchy1"/>
    <dgm:cxn modelId="{50750754-0005-DA47-A2DA-C72BA8EC9C16}" type="presParOf" srcId="{6F0248AF-D2DA-9D4B-92D6-D5C0F82F6C66}" destId="{2E2879E9-2778-094A-B8B6-BA8114AB3E38}" srcOrd="0" destOrd="0" presId="urn:microsoft.com/office/officeart/2005/8/layout/hierarchy1"/>
    <dgm:cxn modelId="{B404BE0F-57E1-BA45-BD5E-1D7354AB45D0}" type="presParOf" srcId="{6F0248AF-D2DA-9D4B-92D6-D5C0F82F6C66}" destId="{DE38DA0E-15B8-964A-9F13-6C1553E0C321}" srcOrd="1" destOrd="0" presId="urn:microsoft.com/office/officeart/2005/8/layout/hierarchy1"/>
    <dgm:cxn modelId="{72EEE3D1-3407-8C42-A382-60FBCF0A5918}" type="presParOf" srcId="{6F2F793D-A33C-8546-B791-28D9A80C70DE}" destId="{F4115909-32C6-A449-8AF5-819DCA72E9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DCD3E-B997-4AE6-A302-D8A27DD74A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C054E7B-EFDD-4D9A-B421-E3600C2A70B3}">
      <dgm:prSet custT="1"/>
      <dgm:spPr/>
      <dgm:t>
        <a:bodyPr/>
        <a:lstStyle/>
        <a:p>
          <a:r>
            <a:rPr lang="en-US" sz="1800"/>
            <a:t>Cab_Data contains ‘Transaction ID’, ‘Date of Travel’, ‘Company’, ‘City’, ‘KM Travelled’, ‘Price Charged’, ‘Cost of Trip’</a:t>
          </a:r>
          <a:endParaRPr lang="en-US" sz="1800" dirty="0"/>
        </a:p>
      </dgm:t>
    </dgm:pt>
    <dgm:pt modelId="{5C2C0305-2FDE-4266-B83E-B4768A539993}" type="parTrans" cxnId="{4FCFD7F9-7F55-4915-B4B4-0B70BE65A6F0}">
      <dgm:prSet/>
      <dgm:spPr/>
      <dgm:t>
        <a:bodyPr/>
        <a:lstStyle/>
        <a:p>
          <a:endParaRPr lang="en-US" sz="1800"/>
        </a:p>
      </dgm:t>
    </dgm:pt>
    <dgm:pt modelId="{76D9D0EB-7D28-4C7F-B401-CE7F42D85A96}" type="sibTrans" cxnId="{4FCFD7F9-7F55-4915-B4B4-0B70BE65A6F0}">
      <dgm:prSet/>
      <dgm:spPr/>
      <dgm:t>
        <a:bodyPr/>
        <a:lstStyle/>
        <a:p>
          <a:endParaRPr lang="en-US" sz="1800"/>
        </a:p>
      </dgm:t>
    </dgm:pt>
    <dgm:pt modelId="{C69F4532-7B80-4B27-8876-997F62B7DECD}">
      <dgm:prSet custT="1"/>
      <dgm:spPr/>
      <dgm:t>
        <a:bodyPr/>
        <a:lstStyle/>
        <a:p>
          <a:r>
            <a:rPr lang="en-US" sz="1800"/>
            <a:t>Customer_ID contains 'Customer ID', 'Gender', 'Age', 'Income (USD/Month)'</a:t>
          </a:r>
          <a:endParaRPr lang="en-US" sz="1800" dirty="0"/>
        </a:p>
      </dgm:t>
    </dgm:pt>
    <dgm:pt modelId="{9ACDB74E-BD0D-4A38-A7FB-36FF200A7B36}" type="parTrans" cxnId="{4ABB6FA3-BEC8-43F9-A24E-7B3BD4512F84}">
      <dgm:prSet/>
      <dgm:spPr/>
      <dgm:t>
        <a:bodyPr/>
        <a:lstStyle/>
        <a:p>
          <a:endParaRPr lang="en-US" sz="1800"/>
        </a:p>
      </dgm:t>
    </dgm:pt>
    <dgm:pt modelId="{6981640A-4DAC-4E82-8468-99A99794A578}" type="sibTrans" cxnId="{4ABB6FA3-BEC8-43F9-A24E-7B3BD4512F84}">
      <dgm:prSet/>
      <dgm:spPr/>
      <dgm:t>
        <a:bodyPr/>
        <a:lstStyle/>
        <a:p>
          <a:endParaRPr lang="en-US" sz="1800"/>
        </a:p>
      </dgm:t>
    </dgm:pt>
    <dgm:pt modelId="{26D6C39D-AAE4-401F-8122-E87FC0C3B04F}">
      <dgm:prSet custT="1"/>
      <dgm:spPr/>
      <dgm:t>
        <a:bodyPr/>
        <a:lstStyle/>
        <a:p>
          <a:r>
            <a:rPr lang="en-US" sz="1800"/>
            <a:t>Transaction_ID contains 'Transaction ID', 'Customer ID', 'Payment_Mode' </a:t>
          </a:r>
          <a:endParaRPr lang="en-US" sz="1800" dirty="0"/>
        </a:p>
      </dgm:t>
    </dgm:pt>
    <dgm:pt modelId="{9ABA5C8D-BD17-497B-BD71-7A93B7B272B8}" type="parTrans" cxnId="{2F40CB88-1EDB-4D7F-A569-C29F81EED26C}">
      <dgm:prSet/>
      <dgm:spPr/>
      <dgm:t>
        <a:bodyPr/>
        <a:lstStyle/>
        <a:p>
          <a:endParaRPr lang="en-US" sz="1800"/>
        </a:p>
      </dgm:t>
    </dgm:pt>
    <dgm:pt modelId="{6BD47E00-E1BD-40C0-8389-62951499E3A6}" type="sibTrans" cxnId="{2F40CB88-1EDB-4D7F-A569-C29F81EED26C}">
      <dgm:prSet/>
      <dgm:spPr/>
      <dgm:t>
        <a:bodyPr/>
        <a:lstStyle/>
        <a:p>
          <a:endParaRPr lang="en-US" sz="1800"/>
        </a:p>
      </dgm:t>
    </dgm:pt>
    <dgm:pt modelId="{D8D44A2D-B7B9-4B02-872E-12570C123E90}">
      <dgm:prSet custT="1"/>
      <dgm:spPr/>
      <dgm:t>
        <a:bodyPr/>
        <a:lstStyle/>
        <a:p>
          <a:r>
            <a:rPr lang="en-US" sz="1800" dirty="0"/>
            <a:t>City contains 'City', 'Population', 'Users' </a:t>
          </a:r>
        </a:p>
      </dgm:t>
    </dgm:pt>
    <dgm:pt modelId="{CB7517FC-C741-4A18-BD67-875F6FAA8A04}" type="parTrans" cxnId="{28F8E882-66EF-4B82-BD99-2228CD0A4024}">
      <dgm:prSet/>
      <dgm:spPr/>
      <dgm:t>
        <a:bodyPr/>
        <a:lstStyle/>
        <a:p>
          <a:endParaRPr lang="en-US" sz="1800"/>
        </a:p>
      </dgm:t>
    </dgm:pt>
    <dgm:pt modelId="{E469E469-C471-4878-AF2F-29B02D536ADE}" type="sibTrans" cxnId="{28F8E882-66EF-4B82-BD99-2228CD0A4024}">
      <dgm:prSet/>
      <dgm:spPr/>
      <dgm:t>
        <a:bodyPr/>
        <a:lstStyle/>
        <a:p>
          <a:endParaRPr lang="en-US" sz="1800"/>
        </a:p>
      </dgm:t>
    </dgm:pt>
    <dgm:pt modelId="{7E6242AA-183E-0C4D-941D-EC4CE922FA31}" type="pres">
      <dgm:prSet presAssocID="{C53DCD3E-B997-4AE6-A302-D8A27DD74A6D}" presName="vert0" presStyleCnt="0">
        <dgm:presLayoutVars>
          <dgm:dir/>
          <dgm:animOne val="branch"/>
          <dgm:animLvl val="lvl"/>
        </dgm:presLayoutVars>
      </dgm:prSet>
      <dgm:spPr/>
    </dgm:pt>
    <dgm:pt modelId="{4833AF59-1F42-5548-8C91-6A80EDCE0CEC}" type="pres">
      <dgm:prSet presAssocID="{3C054E7B-EFDD-4D9A-B421-E3600C2A70B3}" presName="thickLine" presStyleLbl="alignNode1" presStyleIdx="0" presStyleCnt="4"/>
      <dgm:spPr/>
    </dgm:pt>
    <dgm:pt modelId="{6865040E-4CED-C342-98CE-26ED3172A479}" type="pres">
      <dgm:prSet presAssocID="{3C054E7B-EFDD-4D9A-B421-E3600C2A70B3}" presName="horz1" presStyleCnt="0"/>
      <dgm:spPr/>
    </dgm:pt>
    <dgm:pt modelId="{D20E696E-175E-3C42-97E9-17B56C1270AB}" type="pres">
      <dgm:prSet presAssocID="{3C054E7B-EFDD-4D9A-B421-E3600C2A70B3}" presName="tx1" presStyleLbl="revTx" presStyleIdx="0" presStyleCnt="4"/>
      <dgm:spPr/>
    </dgm:pt>
    <dgm:pt modelId="{9F7605BC-820D-5648-A4F1-0507CA2E74AF}" type="pres">
      <dgm:prSet presAssocID="{3C054E7B-EFDD-4D9A-B421-E3600C2A70B3}" presName="vert1" presStyleCnt="0"/>
      <dgm:spPr/>
    </dgm:pt>
    <dgm:pt modelId="{721BCC6D-7417-7447-881F-42F95DA713A2}" type="pres">
      <dgm:prSet presAssocID="{C69F4532-7B80-4B27-8876-997F62B7DECD}" presName="thickLine" presStyleLbl="alignNode1" presStyleIdx="1" presStyleCnt="4"/>
      <dgm:spPr/>
    </dgm:pt>
    <dgm:pt modelId="{363A1469-ACFF-9C4B-BA36-3AD546057A2C}" type="pres">
      <dgm:prSet presAssocID="{C69F4532-7B80-4B27-8876-997F62B7DECD}" presName="horz1" presStyleCnt="0"/>
      <dgm:spPr/>
    </dgm:pt>
    <dgm:pt modelId="{FB801E27-99BD-884A-86B2-18C34FA4CA20}" type="pres">
      <dgm:prSet presAssocID="{C69F4532-7B80-4B27-8876-997F62B7DECD}" presName="tx1" presStyleLbl="revTx" presStyleIdx="1" presStyleCnt="4"/>
      <dgm:spPr/>
    </dgm:pt>
    <dgm:pt modelId="{CE0BA0E8-3015-874E-9D82-FA87E72B442F}" type="pres">
      <dgm:prSet presAssocID="{C69F4532-7B80-4B27-8876-997F62B7DECD}" presName="vert1" presStyleCnt="0"/>
      <dgm:spPr/>
    </dgm:pt>
    <dgm:pt modelId="{C1B937AB-AE38-FE46-BBAC-9BBF2699E29A}" type="pres">
      <dgm:prSet presAssocID="{26D6C39D-AAE4-401F-8122-E87FC0C3B04F}" presName="thickLine" presStyleLbl="alignNode1" presStyleIdx="2" presStyleCnt="4"/>
      <dgm:spPr/>
    </dgm:pt>
    <dgm:pt modelId="{0C9BF97D-4C88-D743-A970-395EEE430138}" type="pres">
      <dgm:prSet presAssocID="{26D6C39D-AAE4-401F-8122-E87FC0C3B04F}" presName="horz1" presStyleCnt="0"/>
      <dgm:spPr/>
    </dgm:pt>
    <dgm:pt modelId="{70207A60-2E4D-C940-BEC4-53F653161112}" type="pres">
      <dgm:prSet presAssocID="{26D6C39D-AAE4-401F-8122-E87FC0C3B04F}" presName="tx1" presStyleLbl="revTx" presStyleIdx="2" presStyleCnt="4"/>
      <dgm:spPr/>
    </dgm:pt>
    <dgm:pt modelId="{622F6233-E041-2F48-9999-E4EFE94A0E65}" type="pres">
      <dgm:prSet presAssocID="{26D6C39D-AAE4-401F-8122-E87FC0C3B04F}" presName="vert1" presStyleCnt="0"/>
      <dgm:spPr/>
    </dgm:pt>
    <dgm:pt modelId="{90E16F46-15B5-C34B-9DA6-7A96125F0A3A}" type="pres">
      <dgm:prSet presAssocID="{D8D44A2D-B7B9-4B02-872E-12570C123E90}" presName="thickLine" presStyleLbl="alignNode1" presStyleIdx="3" presStyleCnt="4"/>
      <dgm:spPr/>
    </dgm:pt>
    <dgm:pt modelId="{306D63C9-EEAD-3640-949C-95A7B7FC6A96}" type="pres">
      <dgm:prSet presAssocID="{D8D44A2D-B7B9-4B02-872E-12570C123E90}" presName="horz1" presStyleCnt="0"/>
      <dgm:spPr/>
    </dgm:pt>
    <dgm:pt modelId="{C4CC3F59-2FB4-0344-BF32-6C212B20D4F7}" type="pres">
      <dgm:prSet presAssocID="{D8D44A2D-B7B9-4B02-872E-12570C123E90}" presName="tx1" presStyleLbl="revTx" presStyleIdx="3" presStyleCnt="4"/>
      <dgm:spPr/>
    </dgm:pt>
    <dgm:pt modelId="{EC62072E-4A6C-C046-AD00-E4976E25F321}" type="pres">
      <dgm:prSet presAssocID="{D8D44A2D-B7B9-4B02-872E-12570C123E90}" presName="vert1" presStyleCnt="0"/>
      <dgm:spPr/>
    </dgm:pt>
  </dgm:ptLst>
  <dgm:cxnLst>
    <dgm:cxn modelId="{11A5D61A-1CCC-044B-9339-9A04F2D9E7A9}" type="presOf" srcId="{26D6C39D-AAE4-401F-8122-E87FC0C3B04F}" destId="{70207A60-2E4D-C940-BEC4-53F653161112}" srcOrd="0" destOrd="0" presId="urn:microsoft.com/office/officeart/2008/layout/LinedList"/>
    <dgm:cxn modelId="{A8C5A82B-E20D-894C-9255-CFDCB34F733C}" type="presOf" srcId="{C69F4532-7B80-4B27-8876-997F62B7DECD}" destId="{FB801E27-99BD-884A-86B2-18C34FA4CA20}" srcOrd="0" destOrd="0" presId="urn:microsoft.com/office/officeart/2008/layout/LinedList"/>
    <dgm:cxn modelId="{6DE7DF38-6072-3B43-AB36-CA4C753CFA5E}" type="presOf" srcId="{D8D44A2D-B7B9-4B02-872E-12570C123E90}" destId="{C4CC3F59-2FB4-0344-BF32-6C212B20D4F7}" srcOrd="0" destOrd="0" presId="urn:microsoft.com/office/officeart/2008/layout/LinedList"/>
    <dgm:cxn modelId="{65EF4F62-4F33-DC4A-B5AA-A1837ED2A25E}" type="presOf" srcId="{C53DCD3E-B997-4AE6-A302-D8A27DD74A6D}" destId="{7E6242AA-183E-0C4D-941D-EC4CE922FA31}" srcOrd="0" destOrd="0" presId="urn:microsoft.com/office/officeart/2008/layout/LinedList"/>
    <dgm:cxn modelId="{28F8E882-66EF-4B82-BD99-2228CD0A4024}" srcId="{C53DCD3E-B997-4AE6-A302-D8A27DD74A6D}" destId="{D8D44A2D-B7B9-4B02-872E-12570C123E90}" srcOrd="3" destOrd="0" parTransId="{CB7517FC-C741-4A18-BD67-875F6FAA8A04}" sibTransId="{E469E469-C471-4878-AF2F-29B02D536ADE}"/>
    <dgm:cxn modelId="{2F40CB88-1EDB-4D7F-A569-C29F81EED26C}" srcId="{C53DCD3E-B997-4AE6-A302-D8A27DD74A6D}" destId="{26D6C39D-AAE4-401F-8122-E87FC0C3B04F}" srcOrd="2" destOrd="0" parTransId="{9ABA5C8D-BD17-497B-BD71-7A93B7B272B8}" sibTransId="{6BD47E00-E1BD-40C0-8389-62951499E3A6}"/>
    <dgm:cxn modelId="{4ABB6FA3-BEC8-43F9-A24E-7B3BD4512F84}" srcId="{C53DCD3E-B997-4AE6-A302-D8A27DD74A6D}" destId="{C69F4532-7B80-4B27-8876-997F62B7DECD}" srcOrd="1" destOrd="0" parTransId="{9ACDB74E-BD0D-4A38-A7FB-36FF200A7B36}" sibTransId="{6981640A-4DAC-4E82-8468-99A99794A578}"/>
    <dgm:cxn modelId="{BCEF7DB6-7328-8144-9BEC-8EC8F5DD1853}" type="presOf" srcId="{3C054E7B-EFDD-4D9A-B421-E3600C2A70B3}" destId="{D20E696E-175E-3C42-97E9-17B56C1270AB}" srcOrd="0" destOrd="0" presId="urn:microsoft.com/office/officeart/2008/layout/LinedList"/>
    <dgm:cxn modelId="{4FCFD7F9-7F55-4915-B4B4-0B70BE65A6F0}" srcId="{C53DCD3E-B997-4AE6-A302-D8A27DD74A6D}" destId="{3C054E7B-EFDD-4D9A-B421-E3600C2A70B3}" srcOrd="0" destOrd="0" parTransId="{5C2C0305-2FDE-4266-B83E-B4768A539993}" sibTransId="{76D9D0EB-7D28-4C7F-B401-CE7F42D85A96}"/>
    <dgm:cxn modelId="{AEB392E0-ED50-4549-8153-2B1E3A410F4A}" type="presParOf" srcId="{7E6242AA-183E-0C4D-941D-EC4CE922FA31}" destId="{4833AF59-1F42-5548-8C91-6A80EDCE0CEC}" srcOrd="0" destOrd="0" presId="urn:microsoft.com/office/officeart/2008/layout/LinedList"/>
    <dgm:cxn modelId="{7EC94BE5-A6D8-2C4A-9E11-B0DA1382D779}" type="presParOf" srcId="{7E6242AA-183E-0C4D-941D-EC4CE922FA31}" destId="{6865040E-4CED-C342-98CE-26ED3172A479}" srcOrd="1" destOrd="0" presId="urn:microsoft.com/office/officeart/2008/layout/LinedList"/>
    <dgm:cxn modelId="{7691763D-5D1C-6B44-A7B3-A2AE2EAB9D19}" type="presParOf" srcId="{6865040E-4CED-C342-98CE-26ED3172A479}" destId="{D20E696E-175E-3C42-97E9-17B56C1270AB}" srcOrd="0" destOrd="0" presId="urn:microsoft.com/office/officeart/2008/layout/LinedList"/>
    <dgm:cxn modelId="{0381281A-D2C7-F64D-9AAD-4388E8973AFF}" type="presParOf" srcId="{6865040E-4CED-C342-98CE-26ED3172A479}" destId="{9F7605BC-820D-5648-A4F1-0507CA2E74AF}" srcOrd="1" destOrd="0" presId="urn:microsoft.com/office/officeart/2008/layout/LinedList"/>
    <dgm:cxn modelId="{F3B58E45-4D10-9C49-86D5-F09E0E1F1D6C}" type="presParOf" srcId="{7E6242AA-183E-0C4D-941D-EC4CE922FA31}" destId="{721BCC6D-7417-7447-881F-42F95DA713A2}" srcOrd="2" destOrd="0" presId="urn:microsoft.com/office/officeart/2008/layout/LinedList"/>
    <dgm:cxn modelId="{947ED22C-E56B-5848-8007-3F1899349960}" type="presParOf" srcId="{7E6242AA-183E-0C4D-941D-EC4CE922FA31}" destId="{363A1469-ACFF-9C4B-BA36-3AD546057A2C}" srcOrd="3" destOrd="0" presId="urn:microsoft.com/office/officeart/2008/layout/LinedList"/>
    <dgm:cxn modelId="{F404BD0F-B973-214F-817E-9B97CE090AC6}" type="presParOf" srcId="{363A1469-ACFF-9C4B-BA36-3AD546057A2C}" destId="{FB801E27-99BD-884A-86B2-18C34FA4CA20}" srcOrd="0" destOrd="0" presId="urn:microsoft.com/office/officeart/2008/layout/LinedList"/>
    <dgm:cxn modelId="{3E9F5CB1-3A35-E247-AD39-8DDC44E039FE}" type="presParOf" srcId="{363A1469-ACFF-9C4B-BA36-3AD546057A2C}" destId="{CE0BA0E8-3015-874E-9D82-FA87E72B442F}" srcOrd="1" destOrd="0" presId="urn:microsoft.com/office/officeart/2008/layout/LinedList"/>
    <dgm:cxn modelId="{F9636062-5EA2-8F4F-AB3E-38EDDA2D8F3D}" type="presParOf" srcId="{7E6242AA-183E-0C4D-941D-EC4CE922FA31}" destId="{C1B937AB-AE38-FE46-BBAC-9BBF2699E29A}" srcOrd="4" destOrd="0" presId="urn:microsoft.com/office/officeart/2008/layout/LinedList"/>
    <dgm:cxn modelId="{E9D59025-E839-1C4B-AA58-C3320F3E8524}" type="presParOf" srcId="{7E6242AA-183E-0C4D-941D-EC4CE922FA31}" destId="{0C9BF97D-4C88-D743-A970-395EEE430138}" srcOrd="5" destOrd="0" presId="urn:microsoft.com/office/officeart/2008/layout/LinedList"/>
    <dgm:cxn modelId="{0D0F4CE1-64A5-E94D-9DAF-FEEC11B755BE}" type="presParOf" srcId="{0C9BF97D-4C88-D743-A970-395EEE430138}" destId="{70207A60-2E4D-C940-BEC4-53F653161112}" srcOrd="0" destOrd="0" presId="urn:microsoft.com/office/officeart/2008/layout/LinedList"/>
    <dgm:cxn modelId="{06262F16-7F90-ED4D-AC2A-BD02074CB65F}" type="presParOf" srcId="{0C9BF97D-4C88-D743-A970-395EEE430138}" destId="{622F6233-E041-2F48-9999-E4EFE94A0E65}" srcOrd="1" destOrd="0" presId="urn:microsoft.com/office/officeart/2008/layout/LinedList"/>
    <dgm:cxn modelId="{5D5D4132-5232-1C46-A8F3-6BAE1BD79075}" type="presParOf" srcId="{7E6242AA-183E-0C4D-941D-EC4CE922FA31}" destId="{90E16F46-15B5-C34B-9DA6-7A96125F0A3A}" srcOrd="6" destOrd="0" presId="urn:microsoft.com/office/officeart/2008/layout/LinedList"/>
    <dgm:cxn modelId="{39568C9E-B0D5-5749-A3F5-678F445F2712}" type="presParOf" srcId="{7E6242AA-183E-0C4D-941D-EC4CE922FA31}" destId="{306D63C9-EEAD-3640-949C-95A7B7FC6A96}" srcOrd="7" destOrd="0" presId="urn:microsoft.com/office/officeart/2008/layout/LinedList"/>
    <dgm:cxn modelId="{4BD2D173-9807-D84E-A946-47F7C7D7E102}" type="presParOf" srcId="{306D63C9-EEAD-3640-949C-95A7B7FC6A96}" destId="{C4CC3F59-2FB4-0344-BF32-6C212B20D4F7}" srcOrd="0" destOrd="0" presId="urn:microsoft.com/office/officeart/2008/layout/LinedList"/>
    <dgm:cxn modelId="{52F48C20-B891-8E48-9979-5876198878AC}" type="presParOf" srcId="{306D63C9-EEAD-3640-949C-95A7B7FC6A96}" destId="{EC62072E-4A6C-C046-AD00-E4976E25F32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879E9-2778-094A-B8B6-BA8114AB3E38}">
      <dsp:nvSpPr>
        <dsp:cNvPr id="0" name=""/>
        <dsp:cNvSpPr/>
      </dsp:nvSpPr>
      <dsp:spPr>
        <a:xfrm>
          <a:off x="1997347" y="2577"/>
          <a:ext cx="5868813" cy="372669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38DA0E-15B8-964A-9F13-6C1553E0C321}">
      <dsp:nvSpPr>
        <dsp:cNvPr id="0" name=""/>
        <dsp:cNvSpPr/>
      </dsp:nvSpPr>
      <dsp:spPr>
        <a:xfrm>
          <a:off x="2649438" y="622063"/>
          <a:ext cx="5868813" cy="372669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dirty="0">
              <a:latin typeface="Times New Roman" panose="02020603050405020304" pitchFamily="18" charset="0"/>
              <a:cs typeface="Times New Roman" panose="02020603050405020304" pitchFamily="18" charset="0"/>
            </a:rPr>
            <a:t>Help XYZ company to choose a proper company to make an investment in Cab industry</a:t>
          </a:r>
          <a:endParaRPr lang="en-US" sz="3600" kern="1200" dirty="0">
            <a:latin typeface="Times New Roman" panose="02020603050405020304" pitchFamily="18" charset="0"/>
            <a:cs typeface="Times New Roman" panose="02020603050405020304" pitchFamily="18" charset="0"/>
          </a:endParaRPr>
        </a:p>
      </dsp:txBody>
      <dsp:txXfrm>
        <a:off x="2758589" y="731214"/>
        <a:ext cx="5650511" cy="3508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3AF59-1F42-5548-8C91-6A80EDCE0CEC}">
      <dsp:nvSpPr>
        <dsp:cNvPr id="0" name=""/>
        <dsp:cNvSpPr/>
      </dsp:nvSpPr>
      <dsp:spPr>
        <a:xfrm>
          <a:off x="0" y="0"/>
          <a:ext cx="11210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0E696E-175E-3C42-97E9-17B56C1270AB}">
      <dsp:nvSpPr>
        <dsp:cNvPr id="0" name=""/>
        <dsp:cNvSpPr/>
      </dsp:nvSpPr>
      <dsp:spPr>
        <a:xfrm>
          <a:off x="0" y="0"/>
          <a:ext cx="11210925" cy="507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Cab_Data contains ‘Transaction ID’, ‘Date of Travel’, ‘Company’, ‘City’, ‘KM Travelled’, ‘Price Charged’, ‘Cost of Trip’</a:t>
          </a:r>
          <a:endParaRPr lang="en-US" sz="1800" kern="1200" dirty="0"/>
        </a:p>
      </dsp:txBody>
      <dsp:txXfrm>
        <a:off x="0" y="0"/>
        <a:ext cx="11210925" cy="507831"/>
      </dsp:txXfrm>
    </dsp:sp>
    <dsp:sp modelId="{721BCC6D-7417-7447-881F-42F95DA713A2}">
      <dsp:nvSpPr>
        <dsp:cNvPr id="0" name=""/>
        <dsp:cNvSpPr/>
      </dsp:nvSpPr>
      <dsp:spPr>
        <a:xfrm>
          <a:off x="0" y="507831"/>
          <a:ext cx="11210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801E27-99BD-884A-86B2-18C34FA4CA20}">
      <dsp:nvSpPr>
        <dsp:cNvPr id="0" name=""/>
        <dsp:cNvSpPr/>
      </dsp:nvSpPr>
      <dsp:spPr>
        <a:xfrm>
          <a:off x="0" y="507831"/>
          <a:ext cx="11210925" cy="507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Customer_ID contains 'Customer ID', 'Gender', 'Age', 'Income (USD/Month)'</a:t>
          </a:r>
          <a:endParaRPr lang="en-US" sz="1800" kern="1200" dirty="0"/>
        </a:p>
      </dsp:txBody>
      <dsp:txXfrm>
        <a:off x="0" y="507831"/>
        <a:ext cx="11210925" cy="507831"/>
      </dsp:txXfrm>
    </dsp:sp>
    <dsp:sp modelId="{C1B937AB-AE38-FE46-BBAC-9BBF2699E29A}">
      <dsp:nvSpPr>
        <dsp:cNvPr id="0" name=""/>
        <dsp:cNvSpPr/>
      </dsp:nvSpPr>
      <dsp:spPr>
        <a:xfrm>
          <a:off x="0" y="1015662"/>
          <a:ext cx="11210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07A60-2E4D-C940-BEC4-53F653161112}">
      <dsp:nvSpPr>
        <dsp:cNvPr id="0" name=""/>
        <dsp:cNvSpPr/>
      </dsp:nvSpPr>
      <dsp:spPr>
        <a:xfrm>
          <a:off x="0" y="1015662"/>
          <a:ext cx="11210925" cy="507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Transaction_ID contains 'Transaction ID', 'Customer ID', 'Payment_Mode' </a:t>
          </a:r>
          <a:endParaRPr lang="en-US" sz="1800" kern="1200" dirty="0"/>
        </a:p>
      </dsp:txBody>
      <dsp:txXfrm>
        <a:off x="0" y="1015662"/>
        <a:ext cx="11210925" cy="507831"/>
      </dsp:txXfrm>
    </dsp:sp>
    <dsp:sp modelId="{90E16F46-15B5-C34B-9DA6-7A96125F0A3A}">
      <dsp:nvSpPr>
        <dsp:cNvPr id="0" name=""/>
        <dsp:cNvSpPr/>
      </dsp:nvSpPr>
      <dsp:spPr>
        <a:xfrm>
          <a:off x="0" y="1523493"/>
          <a:ext cx="11210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C3F59-2FB4-0344-BF32-6C212B20D4F7}">
      <dsp:nvSpPr>
        <dsp:cNvPr id="0" name=""/>
        <dsp:cNvSpPr/>
      </dsp:nvSpPr>
      <dsp:spPr>
        <a:xfrm>
          <a:off x="0" y="1523493"/>
          <a:ext cx="11210925" cy="507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City contains 'City', 'Population', 'Users' </a:t>
          </a:r>
        </a:p>
      </dsp:txBody>
      <dsp:txXfrm>
        <a:off x="0" y="1523493"/>
        <a:ext cx="11210925" cy="507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B892-4E81-4131-D23C-80FC76103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09FC6F-642B-6293-8401-116CE5DE8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209027-2B67-25A7-AA04-E7FBA37BB5FC}"/>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A1DE31B2-A239-C860-2C3C-38D5F258D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E22EA-483F-F0DE-4061-66A27802BD51}"/>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161053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498C-E206-9354-9286-18647638C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E148A-8666-6DAC-51AA-CEDF36BF5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4AA73-A22C-B202-1CF9-2CCBFE2FE73B}"/>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A430CC2F-168D-BB82-D496-FC32659F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9D31B-3A78-3391-B22F-BBDAEF4868CE}"/>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258297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2CDF1-1DD7-68A4-E4E5-FE576A1CF0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D5C073-E43E-761B-851D-2C0BFA6DC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F3DDF-04E1-DC27-A0B5-4744FDC5A110}"/>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C3736570-0BA9-C216-B859-D1FE04037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8201C-4F59-16C2-ABBD-B15595CC988D}"/>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131702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1DFE-3016-F000-598D-B5B0215730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58BFF-D5A6-5966-E299-B9D36728D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4978D-3CC7-58AB-D936-DCF370DDECE6}"/>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F85359D8-D02D-85BC-DB5F-8079D7C19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2B9D2-E5CF-3154-4DC3-5A04B6D5976F}"/>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37320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04A1-8732-1F28-CB85-4858F29E6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FB6B4-DCF4-D50E-8FF3-A5AE571E27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7EFCD4-E89B-5AEA-FC42-A57247205857}"/>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28EC0C67-FF43-E09B-F7CA-1E2DDBAEB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D617F-FF24-A183-5EF4-90D1FCC0F011}"/>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180064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0F0E-DFAD-9E37-FC12-3D51DA74F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69795-9631-4146-6A7D-021F5B7B63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CF541B-6B57-6A9E-303C-F37C178921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8A4F35-ACB6-F9BE-7CC4-7E27904D9A60}"/>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6" name="Footer Placeholder 5">
            <a:extLst>
              <a:ext uri="{FF2B5EF4-FFF2-40B4-BE49-F238E27FC236}">
                <a16:creationId xmlns:a16="http://schemas.microsoft.com/office/drawing/2014/main" id="{2C6FA219-CD82-5C58-B919-D1B547B86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4FA88-C1F9-6F27-4294-6480F61FA9C2}"/>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401160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DF64-99B7-09CD-9918-35758D3248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A02BFB-ECE3-2AE1-147B-DCB521B43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E6F195-CA51-685F-CC6E-624FE6213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F21498-BD8A-2246-7905-A797D3C132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2F3EE-2CB2-2240-2F1B-573F47742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E68BD4-928E-90A4-D984-09EC0AF09271}"/>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8" name="Footer Placeholder 7">
            <a:extLst>
              <a:ext uri="{FF2B5EF4-FFF2-40B4-BE49-F238E27FC236}">
                <a16:creationId xmlns:a16="http://schemas.microsoft.com/office/drawing/2014/main" id="{C999BFD4-E619-7250-1639-FC2232016D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94DF1E-0156-766B-FFE7-D0912946D271}"/>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221855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AE07-2ADE-43D0-74EF-10A1D0BE8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96FDBE-DBE7-A9B2-6FE7-AC75EBBB7648}"/>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4" name="Footer Placeholder 3">
            <a:extLst>
              <a:ext uri="{FF2B5EF4-FFF2-40B4-BE49-F238E27FC236}">
                <a16:creationId xmlns:a16="http://schemas.microsoft.com/office/drawing/2014/main" id="{C72D1F9D-01ED-3461-483B-F4F9E01177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85218-7BE0-52D8-CA6D-3C094795F13C}"/>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348023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2F006-A2D2-A865-1A0E-4E8EC46E6EDF}"/>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3" name="Footer Placeholder 2">
            <a:extLst>
              <a:ext uri="{FF2B5EF4-FFF2-40B4-BE49-F238E27FC236}">
                <a16:creationId xmlns:a16="http://schemas.microsoft.com/office/drawing/2014/main" id="{02BAAA7E-270E-5C00-BFEB-4971E1323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99AB24-758D-6E1B-0502-889E4C7F9C82}"/>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47338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903D-A15E-1402-FA41-EC2151E0B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13C91A-7B2E-6E50-DD6B-FC643BA02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99C95-8307-8097-B328-958DDCE66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B3378-3474-21EC-D60F-A8F0139E6493}"/>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6" name="Footer Placeholder 5">
            <a:extLst>
              <a:ext uri="{FF2B5EF4-FFF2-40B4-BE49-F238E27FC236}">
                <a16:creationId xmlns:a16="http://schemas.microsoft.com/office/drawing/2014/main" id="{D07D3DBA-4C04-DF50-8E98-0F8E75B80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6667F-91AE-135F-4448-EB617349EB72}"/>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51889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F627-7EB4-2102-14E1-5B1887B2E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6DA58-7038-132F-D679-BD5787EC4A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D2440C-5DB4-32C4-A6CA-121025E92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26FD5-77AC-8857-AC35-83B26F1A10FC}"/>
              </a:ext>
            </a:extLst>
          </p:cNvPr>
          <p:cNvSpPr>
            <a:spLocks noGrp="1"/>
          </p:cNvSpPr>
          <p:nvPr>
            <p:ph type="dt" sz="half" idx="10"/>
          </p:nvPr>
        </p:nvSpPr>
        <p:spPr/>
        <p:txBody>
          <a:bodyPr/>
          <a:lstStyle/>
          <a:p>
            <a:fld id="{884D6FFE-1EA8-DD40-82E7-FC07564C20AE}" type="datetimeFigureOut">
              <a:rPr lang="en-US" smtClean="0"/>
              <a:t>6/21/23</a:t>
            </a:fld>
            <a:endParaRPr lang="en-US"/>
          </a:p>
        </p:txBody>
      </p:sp>
      <p:sp>
        <p:nvSpPr>
          <p:cNvPr id="6" name="Footer Placeholder 5">
            <a:extLst>
              <a:ext uri="{FF2B5EF4-FFF2-40B4-BE49-F238E27FC236}">
                <a16:creationId xmlns:a16="http://schemas.microsoft.com/office/drawing/2014/main" id="{2116148E-E1C9-1809-7ED9-470402364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24BC5-3F7B-C8B4-8DDF-010BE65866EA}"/>
              </a:ext>
            </a:extLst>
          </p:cNvPr>
          <p:cNvSpPr>
            <a:spLocks noGrp="1"/>
          </p:cNvSpPr>
          <p:nvPr>
            <p:ph type="sldNum" sz="quarter" idx="12"/>
          </p:nvPr>
        </p:nvSpPr>
        <p:spPr/>
        <p:txBody>
          <a:bodyPr/>
          <a:lstStyle/>
          <a:p>
            <a:fld id="{2AB417A4-5711-4A43-A5BC-C6DFCB072846}" type="slidenum">
              <a:rPr lang="en-US" smtClean="0"/>
              <a:t>‹#›</a:t>
            </a:fld>
            <a:endParaRPr lang="en-US"/>
          </a:p>
        </p:txBody>
      </p:sp>
    </p:spTree>
    <p:extLst>
      <p:ext uri="{BB962C8B-B14F-4D97-AF65-F5344CB8AC3E}">
        <p14:creationId xmlns:p14="http://schemas.microsoft.com/office/powerpoint/2010/main" val="3689427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867315-95ED-AB4F-6B15-2C6A062980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CF34D0-03C4-B240-EF96-E0DE8AB61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AF6DD-E80B-55AF-8677-98E004545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D6FFE-1EA8-DD40-82E7-FC07564C20AE}" type="datetimeFigureOut">
              <a:rPr lang="en-US" smtClean="0"/>
              <a:t>6/21/23</a:t>
            </a:fld>
            <a:endParaRPr lang="en-US"/>
          </a:p>
        </p:txBody>
      </p:sp>
      <p:sp>
        <p:nvSpPr>
          <p:cNvPr id="5" name="Footer Placeholder 4">
            <a:extLst>
              <a:ext uri="{FF2B5EF4-FFF2-40B4-BE49-F238E27FC236}">
                <a16:creationId xmlns:a16="http://schemas.microsoft.com/office/drawing/2014/main" id="{FECD6CE6-44C3-A7C6-EBF3-8B9180C36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4C1F78-4B98-0B6B-9D1F-EF81EA10F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417A4-5711-4A43-A5BC-C6DFCB072846}" type="slidenum">
              <a:rPr lang="en-US" smtClean="0"/>
              <a:t>‹#›</a:t>
            </a:fld>
            <a:endParaRPr lang="en-US"/>
          </a:p>
        </p:txBody>
      </p:sp>
    </p:spTree>
    <p:extLst>
      <p:ext uri="{BB962C8B-B14F-4D97-AF65-F5344CB8AC3E}">
        <p14:creationId xmlns:p14="http://schemas.microsoft.com/office/powerpoint/2010/main" val="3640233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6AACF-03B1-7AF8-3083-D4FE390830B3}"/>
              </a:ext>
            </a:extLst>
          </p:cNvPr>
          <p:cNvSpPr>
            <a:spLocks noGrp="1"/>
          </p:cNvSpPr>
          <p:nvPr>
            <p:ph type="ctrTitle"/>
          </p:nvPr>
        </p:nvSpPr>
        <p:spPr>
          <a:xfrm>
            <a:off x="8115300" y="1562669"/>
            <a:ext cx="3637165" cy="2380681"/>
          </a:xfrm>
        </p:spPr>
        <p:txBody>
          <a:bodyPr anchor="b">
            <a:normAutofit/>
          </a:bodyPr>
          <a:lstStyle/>
          <a:p>
            <a:r>
              <a:rPr lang="en-US" sz="3600" b="0" i="0" dirty="0">
                <a:solidFill>
                  <a:schemeClr val="tx1">
                    <a:lumMod val="85000"/>
                    <a:lumOff val="15000"/>
                  </a:schemeClr>
                </a:solidFill>
                <a:effectLst/>
                <a:latin typeface="Arial" panose="020B0604020202020204" pitchFamily="34" charset="0"/>
              </a:rPr>
              <a:t>Exploratory Data Analysis</a:t>
            </a:r>
            <a:endParaRPr lang="en-US" sz="3600" dirty="0">
              <a:solidFill>
                <a:schemeClr val="tx1">
                  <a:lumMod val="85000"/>
                  <a:lumOff val="15000"/>
                </a:schemeClr>
              </a:solidFill>
            </a:endParaRPr>
          </a:p>
        </p:txBody>
      </p:sp>
      <p:sp>
        <p:nvSpPr>
          <p:cNvPr id="3" name="Subtitle 2">
            <a:extLst>
              <a:ext uri="{FF2B5EF4-FFF2-40B4-BE49-F238E27FC236}">
                <a16:creationId xmlns:a16="http://schemas.microsoft.com/office/drawing/2014/main" id="{3A75463D-A4C4-7B44-5845-36C491B01E48}"/>
              </a:ext>
            </a:extLst>
          </p:cNvPr>
          <p:cNvSpPr>
            <a:spLocks noGrp="1"/>
          </p:cNvSpPr>
          <p:nvPr>
            <p:ph type="subTitle" idx="1"/>
          </p:nvPr>
        </p:nvSpPr>
        <p:spPr>
          <a:xfrm>
            <a:off x="8362950" y="4216344"/>
            <a:ext cx="3389515" cy="1289676"/>
          </a:xfrm>
        </p:spPr>
        <p:txBody>
          <a:bodyPr anchor="t">
            <a:normAutofit/>
          </a:bodyPr>
          <a:lstStyle/>
          <a:p>
            <a:r>
              <a:rPr lang="en-US" sz="1600" b="0" i="0" dirty="0">
                <a:solidFill>
                  <a:schemeClr val="tx1">
                    <a:lumMod val="85000"/>
                    <a:lumOff val="15000"/>
                  </a:schemeClr>
                </a:solidFill>
                <a:effectLst/>
                <a:latin typeface="Lato Extended"/>
              </a:rPr>
              <a:t>G2M Project for Data Analysts Internship</a:t>
            </a:r>
          </a:p>
          <a:p>
            <a:r>
              <a:rPr lang="en-US" sz="1600" dirty="0">
                <a:solidFill>
                  <a:schemeClr val="tx1">
                    <a:lumMod val="85000"/>
                    <a:lumOff val="15000"/>
                  </a:schemeClr>
                </a:solidFill>
                <a:latin typeface="Lato Extended"/>
              </a:rPr>
              <a:t>June 20</a:t>
            </a:r>
            <a:r>
              <a:rPr lang="en-US" sz="1600" baseline="30000" dirty="0">
                <a:solidFill>
                  <a:schemeClr val="tx1">
                    <a:lumMod val="85000"/>
                    <a:lumOff val="15000"/>
                  </a:schemeClr>
                </a:solidFill>
                <a:latin typeface="Lato Extended"/>
              </a:rPr>
              <a:t>th</a:t>
            </a:r>
            <a:r>
              <a:rPr lang="en-US" sz="1600" dirty="0">
                <a:solidFill>
                  <a:schemeClr val="tx1">
                    <a:lumMod val="85000"/>
                    <a:lumOff val="15000"/>
                  </a:schemeClr>
                </a:solidFill>
                <a:latin typeface="Lato Extended"/>
              </a:rPr>
              <a:t> ,2023</a:t>
            </a:r>
          </a:p>
          <a:p>
            <a:r>
              <a:rPr lang="en-US" sz="1600" b="0" i="0" dirty="0" err="1">
                <a:solidFill>
                  <a:schemeClr val="tx1">
                    <a:lumMod val="85000"/>
                    <a:lumOff val="15000"/>
                  </a:schemeClr>
                </a:solidFill>
                <a:effectLst/>
                <a:latin typeface="Lato Extended"/>
              </a:rPr>
              <a:t>Haoyue</a:t>
            </a:r>
            <a:r>
              <a:rPr lang="en-US" sz="1600" b="0" i="0" dirty="0">
                <a:solidFill>
                  <a:schemeClr val="tx1">
                    <a:lumMod val="85000"/>
                    <a:lumOff val="15000"/>
                  </a:schemeClr>
                </a:solidFill>
                <a:effectLst/>
                <a:latin typeface="Lato Extended"/>
              </a:rPr>
              <a:t> Chang</a:t>
            </a:r>
          </a:p>
          <a:p>
            <a:endParaRPr lang="en-US" sz="1600" b="0" i="0" dirty="0">
              <a:solidFill>
                <a:schemeClr val="tx1">
                  <a:lumMod val="85000"/>
                  <a:lumOff val="15000"/>
                </a:schemeClr>
              </a:solidFill>
              <a:effectLst/>
              <a:latin typeface="Lato Extended"/>
            </a:endParaRPr>
          </a:p>
        </p:txBody>
      </p:sp>
      <p:pic>
        <p:nvPicPr>
          <p:cNvPr id="13" name="Picture 12">
            <a:extLst>
              <a:ext uri="{FF2B5EF4-FFF2-40B4-BE49-F238E27FC236}">
                <a16:creationId xmlns:a16="http://schemas.microsoft.com/office/drawing/2014/main" id="{ED3C2E98-A5AB-DE96-A827-32D247DFF32B}"/>
              </a:ext>
            </a:extLst>
          </p:cNvPr>
          <p:cNvPicPr>
            <a:picLocks noChangeAspect="1"/>
          </p:cNvPicPr>
          <p:nvPr/>
        </p:nvPicPr>
        <p:blipFill rotWithShape="1">
          <a:blip r:embed="rId2"/>
          <a:srcRect t="2224"/>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420844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D7B2EC-54C4-A271-091E-8EEEF1BCCBCE}"/>
              </a:ext>
            </a:extLst>
          </p:cNvPr>
          <p:cNvSpPr>
            <a:spLocks noGrp="1"/>
          </p:cNvSpPr>
          <p:nvPr>
            <p:ph type="title"/>
          </p:nvPr>
        </p:nvSpPr>
        <p:spPr>
          <a:xfrm>
            <a:off x="838201" y="643467"/>
            <a:ext cx="3888526" cy="1800526"/>
          </a:xfrm>
        </p:spPr>
        <p:txBody>
          <a:bodyPr>
            <a:normAutofit/>
          </a:bodyPr>
          <a:lstStyle/>
          <a:p>
            <a:r>
              <a:rPr lang="en-US" dirty="0">
                <a:latin typeface="Söhne"/>
              </a:rPr>
              <a:t>EDA</a:t>
            </a:r>
          </a:p>
        </p:txBody>
      </p:sp>
      <p:sp>
        <p:nvSpPr>
          <p:cNvPr id="9" name="Content Placeholder 8">
            <a:extLst>
              <a:ext uri="{FF2B5EF4-FFF2-40B4-BE49-F238E27FC236}">
                <a16:creationId xmlns:a16="http://schemas.microsoft.com/office/drawing/2014/main" id="{6F9F8251-D550-54B8-BDD9-73C72650B33A}"/>
              </a:ext>
            </a:extLst>
          </p:cNvPr>
          <p:cNvSpPr>
            <a:spLocks noGrp="1"/>
          </p:cNvSpPr>
          <p:nvPr>
            <p:ph idx="1"/>
          </p:nvPr>
        </p:nvSpPr>
        <p:spPr>
          <a:xfrm>
            <a:off x="838201" y="2623381"/>
            <a:ext cx="3888528" cy="3553581"/>
          </a:xfrm>
        </p:spPr>
        <p:txBody>
          <a:bodyPr>
            <a:normAutofit/>
          </a:bodyPr>
          <a:lstStyle/>
          <a:p>
            <a:r>
              <a:rPr lang="en-US" sz="1700">
                <a:latin typeface="Times New Roman" panose="02020603050405020304" pitchFamily="18" charset="0"/>
                <a:ea typeface="DengXian" panose="02010600030101010101" pitchFamily="2" charset="-122"/>
                <a:cs typeface="Times New Roman" panose="02020603050405020304" pitchFamily="18" charset="0"/>
              </a:rPr>
              <a:t>The bar plot shows the distribution of profit across different income classes.</a:t>
            </a:r>
          </a:p>
          <a:p>
            <a:r>
              <a:rPr lang="en-US" sz="1700">
                <a:latin typeface="Times New Roman" panose="02020603050405020304" pitchFamily="18" charset="0"/>
                <a:ea typeface="DengXian" panose="02010600030101010101" pitchFamily="2" charset="-122"/>
                <a:cs typeface="Times New Roman" panose="02020603050405020304" pitchFamily="18" charset="0"/>
              </a:rPr>
              <a:t>Higher income classes tend to generate higher profits, as indicated by the taller bars for higher income classes.</a:t>
            </a:r>
          </a:p>
          <a:p>
            <a:endParaRPr lang="en-US" sz="1700">
              <a:latin typeface="Times New Roman" panose="02020603050405020304" pitchFamily="18" charset="0"/>
              <a:ea typeface="DengXian" panose="02010600030101010101" pitchFamily="2" charset="-122"/>
              <a:cs typeface="Times New Roman" panose="02020603050405020304" pitchFamily="18" charset="0"/>
            </a:endParaRPr>
          </a:p>
          <a:p>
            <a:r>
              <a:rPr lang="en-US" sz="1700">
                <a:latin typeface="Times New Roman" panose="02020603050405020304" pitchFamily="18" charset="0"/>
                <a:ea typeface="DengXian" panose="02010600030101010101" pitchFamily="2" charset="-122"/>
                <a:cs typeface="Times New Roman" panose="02020603050405020304" pitchFamily="18" charset="0"/>
              </a:rPr>
              <a:t>The bar plot illustrates the distribution of the customer base across income classes.</a:t>
            </a:r>
          </a:p>
          <a:p>
            <a:r>
              <a:rPr lang="en-US" sz="1700">
                <a:latin typeface="Times New Roman" panose="02020603050405020304" pitchFamily="18" charset="0"/>
                <a:ea typeface="DengXian" panose="02010600030101010101" pitchFamily="2" charset="-122"/>
                <a:cs typeface="Times New Roman" panose="02020603050405020304" pitchFamily="18" charset="0"/>
              </a:rPr>
              <a:t>The bars represent the number of unique customers in each income class.</a:t>
            </a:r>
          </a:p>
          <a:p>
            <a:endParaRPr lang="en-US" sz="1700"/>
          </a:p>
        </p:txBody>
      </p:sp>
      <p:pic>
        <p:nvPicPr>
          <p:cNvPr id="5" name="Content Placeholder 4" descr="A picture containing text, screenshot, diagram, line&#10;&#10;Description automatically generated">
            <a:extLst>
              <a:ext uri="{FF2B5EF4-FFF2-40B4-BE49-F238E27FC236}">
                <a16:creationId xmlns:a16="http://schemas.microsoft.com/office/drawing/2014/main" id="{34BC3B73-5B78-A635-8F73-03A13EA9473A}"/>
              </a:ext>
            </a:extLst>
          </p:cNvPr>
          <p:cNvPicPr>
            <a:picLocks noChangeAspect="1"/>
          </p:cNvPicPr>
          <p:nvPr/>
        </p:nvPicPr>
        <p:blipFill>
          <a:blip r:embed="rId3"/>
          <a:stretch>
            <a:fillRect/>
          </a:stretch>
        </p:blipFill>
        <p:spPr>
          <a:xfrm>
            <a:off x="7137805" y="643234"/>
            <a:ext cx="4073909" cy="5599876"/>
          </a:xfrm>
          <a:prstGeom prst="rect">
            <a:avLst/>
          </a:prstGeom>
        </p:spPr>
      </p:pic>
    </p:spTree>
    <p:extLst>
      <p:ext uri="{BB962C8B-B14F-4D97-AF65-F5344CB8AC3E}">
        <p14:creationId xmlns:p14="http://schemas.microsoft.com/office/powerpoint/2010/main" val="568973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B40D7-CD44-639A-A306-987E0A5828AB}"/>
              </a:ext>
            </a:extLst>
          </p:cNvPr>
          <p:cNvSpPr>
            <a:spLocks noGrp="1"/>
          </p:cNvSpPr>
          <p:nvPr>
            <p:ph type="title"/>
          </p:nvPr>
        </p:nvSpPr>
        <p:spPr>
          <a:xfrm>
            <a:off x="630936" y="640080"/>
            <a:ext cx="4818888" cy="1481328"/>
          </a:xfrm>
        </p:spPr>
        <p:txBody>
          <a:bodyPr anchor="b">
            <a:normAutofit/>
          </a:bodyPr>
          <a:lstStyle/>
          <a:p>
            <a:r>
              <a:rPr lang="en-US" sz="3000">
                <a:latin typeface="Söhne"/>
              </a:rPr>
              <a:t>Hypothesis 1: Profitability varies based on the cab company</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D52883C-5E95-7E98-C29A-54E4EA2C97EC}"/>
              </a:ext>
            </a:extLst>
          </p:cNvPr>
          <p:cNvSpPr>
            <a:spLocks noGrp="1"/>
          </p:cNvSpPr>
          <p:nvPr>
            <p:ph idx="1"/>
          </p:nvPr>
        </p:nvSpPr>
        <p:spPr>
          <a:xfrm>
            <a:off x="630936" y="2850642"/>
            <a:ext cx="4818888" cy="3547872"/>
          </a:xfrm>
        </p:spPr>
        <p:txBody>
          <a:bodyPr anchor="t">
            <a:normAutofit/>
          </a:bodyPr>
          <a:lstStyle/>
          <a:p>
            <a:r>
              <a:rPr lang="en-US" sz="1700" dirty="0">
                <a:latin typeface="Times New Roman" panose="02020603050405020304" pitchFamily="18" charset="0"/>
                <a:ea typeface="DengXian" panose="02010600030101010101" pitchFamily="2" charset="-122"/>
                <a:cs typeface="Times New Roman" panose="02020603050405020304" pitchFamily="18" charset="0"/>
              </a:rPr>
              <a:t>The bar plot visualizes the profit by the cab company</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X-axis represents the cab companies </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Y-axis represents the profit</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It is evident that profitability does vary based on the cab company</a:t>
            </a:r>
          </a:p>
        </p:txBody>
      </p:sp>
      <p:pic>
        <p:nvPicPr>
          <p:cNvPr id="5" name="Content Placeholder 4" descr="A picture containing text, screenshot, diagram, rectangle&#10;&#10;Description automatically generated">
            <a:extLst>
              <a:ext uri="{FF2B5EF4-FFF2-40B4-BE49-F238E27FC236}">
                <a16:creationId xmlns:a16="http://schemas.microsoft.com/office/drawing/2014/main" id="{3A890FEE-FE1C-B6D4-168B-C543A114FA32}"/>
              </a:ext>
            </a:extLst>
          </p:cNvPr>
          <p:cNvPicPr>
            <a:picLocks noChangeAspect="1"/>
          </p:cNvPicPr>
          <p:nvPr/>
        </p:nvPicPr>
        <p:blipFill>
          <a:blip r:embed="rId2"/>
          <a:stretch>
            <a:fillRect/>
          </a:stretch>
        </p:blipFill>
        <p:spPr>
          <a:xfrm>
            <a:off x="6099048" y="1566128"/>
            <a:ext cx="5458968" cy="3725744"/>
          </a:xfrm>
          <a:prstGeom prst="rect">
            <a:avLst/>
          </a:prstGeom>
        </p:spPr>
      </p:pic>
    </p:spTree>
    <p:extLst>
      <p:ext uri="{BB962C8B-B14F-4D97-AF65-F5344CB8AC3E}">
        <p14:creationId xmlns:p14="http://schemas.microsoft.com/office/powerpoint/2010/main" val="283870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B40D7-CD44-639A-A306-987E0A5828AB}"/>
              </a:ext>
            </a:extLst>
          </p:cNvPr>
          <p:cNvSpPr>
            <a:spLocks noGrp="1"/>
          </p:cNvSpPr>
          <p:nvPr>
            <p:ph type="title"/>
          </p:nvPr>
        </p:nvSpPr>
        <p:spPr>
          <a:xfrm>
            <a:off x="630935" y="640080"/>
            <a:ext cx="5187973" cy="1481328"/>
          </a:xfrm>
        </p:spPr>
        <p:txBody>
          <a:bodyPr anchor="b">
            <a:noAutofit/>
          </a:bodyPr>
          <a:lstStyle/>
          <a:p>
            <a:r>
              <a:rPr lang="en-US" sz="4000" dirty="0">
                <a:latin typeface="Söhne"/>
              </a:rPr>
              <a:t>Hypothesis 2: Customer demographics impact cab usage</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D52883C-5E95-7E98-C29A-54E4EA2C97EC}"/>
              </a:ext>
            </a:extLst>
          </p:cNvPr>
          <p:cNvSpPr>
            <a:spLocks noGrp="1"/>
          </p:cNvSpPr>
          <p:nvPr>
            <p:ph idx="1"/>
          </p:nvPr>
        </p:nvSpPr>
        <p:spPr>
          <a:xfrm>
            <a:off x="630935" y="2962657"/>
            <a:ext cx="4818888" cy="3547872"/>
          </a:xfrm>
        </p:spPr>
        <p:txBody>
          <a:bodyPr anchor="t">
            <a:normAutofit/>
          </a:bodyPr>
          <a:lstStyle/>
          <a:p>
            <a:r>
              <a:rPr lang="en-US" sz="1700" dirty="0">
                <a:latin typeface="Times New Roman" panose="02020603050405020304" pitchFamily="18" charset="0"/>
                <a:ea typeface="DengXian" panose="02010600030101010101" pitchFamily="2" charset="-122"/>
                <a:cs typeface="Times New Roman" panose="02020603050405020304" pitchFamily="18" charset="0"/>
              </a:rPr>
              <a:t>The bar plot visualizes the profit by the cab company</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X-axis represents the cab companies </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Y-axis represents the profit</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It is evident that profitability does vary based on the cab company</a:t>
            </a:r>
          </a:p>
        </p:txBody>
      </p:sp>
      <p:pic>
        <p:nvPicPr>
          <p:cNvPr id="4" name="Picture 3" descr="A picture containing text, screenshot, plot, diagram&#10;&#10;Description automatically generated">
            <a:extLst>
              <a:ext uri="{FF2B5EF4-FFF2-40B4-BE49-F238E27FC236}">
                <a16:creationId xmlns:a16="http://schemas.microsoft.com/office/drawing/2014/main" id="{4D2B8C49-2C88-24C3-1022-FDE438A1167D}"/>
              </a:ext>
            </a:extLst>
          </p:cNvPr>
          <p:cNvPicPr>
            <a:picLocks noChangeAspect="1"/>
          </p:cNvPicPr>
          <p:nvPr/>
        </p:nvPicPr>
        <p:blipFill>
          <a:blip r:embed="rId2"/>
          <a:stretch>
            <a:fillRect/>
          </a:stretch>
        </p:blipFill>
        <p:spPr>
          <a:xfrm>
            <a:off x="6099048" y="1709426"/>
            <a:ext cx="5458968" cy="3439148"/>
          </a:xfrm>
          <a:prstGeom prst="rect">
            <a:avLst/>
          </a:prstGeom>
        </p:spPr>
      </p:pic>
    </p:spTree>
    <p:extLst>
      <p:ext uri="{BB962C8B-B14F-4D97-AF65-F5344CB8AC3E}">
        <p14:creationId xmlns:p14="http://schemas.microsoft.com/office/powerpoint/2010/main" val="1172612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9A1FE-98BC-742A-5C45-7CB1CDED3C83}"/>
              </a:ext>
            </a:extLst>
          </p:cNvPr>
          <p:cNvSpPr>
            <a:spLocks noGrp="1"/>
          </p:cNvSpPr>
          <p:nvPr>
            <p:ph type="title"/>
          </p:nvPr>
        </p:nvSpPr>
        <p:spPr>
          <a:xfrm>
            <a:off x="630936" y="640080"/>
            <a:ext cx="4818888" cy="1481328"/>
          </a:xfrm>
        </p:spPr>
        <p:txBody>
          <a:bodyPr anchor="b">
            <a:normAutofit/>
          </a:bodyPr>
          <a:lstStyle/>
          <a:p>
            <a:r>
              <a:rPr lang="en-US" sz="3000">
                <a:latin typeface="Söhne"/>
              </a:rPr>
              <a:t>Hypothesis 3:Average profit per cab user varies by city population</a:t>
            </a:r>
          </a:p>
        </p:txBody>
      </p:sp>
      <p:sp>
        <p:nvSpPr>
          <p:cNvPr id="104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Content Placeholder 1031">
            <a:extLst>
              <a:ext uri="{FF2B5EF4-FFF2-40B4-BE49-F238E27FC236}">
                <a16:creationId xmlns:a16="http://schemas.microsoft.com/office/drawing/2014/main" id="{C6B110FB-0EC6-CD6C-76F8-D5D12436DE48}"/>
              </a:ext>
            </a:extLst>
          </p:cNvPr>
          <p:cNvSpPr>
            <a:spLocks noGrp="1"/>
          </p:cNvSpPr>
          <p:nvPr>
            <p:ph idx="1"/>
          </p:nvPr>
        </p:nvSpPr>
        <p:spPr>
          <a:xfrm>
            <a:off x="630936" y="2850642"/>
            <a:ext cx="4818888" cy="3547872"/>
          </a:xfrm>
        </p:spPr>
        <p:txBody>
          <a:bodyPr anchor="t">
            <a:normAutofit/>
          </a:bodyPr>
          <a:lstStyle/>
          <a:p>
            <a:r>
              <a:rPr lang="en-US" sz="1700" dirty="0">
                <a:latin typeface="Times New Roman" panose="02020603050405020304" pitchFamily="18" charset="0"/>
                <a:ea typeface="DengXian" panose="02010600030101010101" pitchFamily="2" charset="-122"/>
                <a:cs typeface="Times New Roman" panose="02020603050405020304" pitchFamily="18" charset="0"/>
              </a:rPr>
              <a:t>There is no clear pattern or trend indicating a strong relationship between city population and average profit per cab user</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There is no significant correlation or variation between city population and average profit per cab user. </a:t>
            </a:r>
          </a:p>
        </p:txBody>
      </p:sp>
      <p:pic>
        <p:nvPicPr>
          <p:cNvPr id="1028" name="Picture 4">
            <a:extLst>
              <a:ext uri="{FF2B5EF4-FFF2-40B4-BE49-F238E27FC236}">
                <a16:creationId xmlns:a16="http://schemas.microsoft.com/office/drawing/2014/main" id="{FBB258CF-78FB-17CA-76D6-D5B5A151B4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560043"/>
            <a:ext cx="5458968" cy="373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5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9FFE8-158A-9D81-F729-B0BAF80C4F67}"/>
              </a:ext>
            </a:extLst>
          </p:cNvPr>
          <p:cNvSpPr>
            <a:spLocks noGrp="1"/>
          </p:cNvSpPr>
          <p:nvPr>
            <p:ph type="title"/>
          </p:nvPr>
        </p:nvSpPr>
        <p:spPr>
          <a:xfrm>
            <a:off x="630936" y="640080"/>
            <a:ext cx="4818888" cy="1481328"/>
          </a:xfrm>
        </p:spPr>
        <p:txBody>
          <a:bodyPr anchor="b">
            <a:normAutofit/>
          </a:bodyPr>
          <a:lstStyle/>
          <a:p>
            <a:r>
              <a:rPr lang="en-US" sz="3400">
                <a:latin typeface="Söhne"/>
              </a:rPr>
              <a:t>Hypothesis </a:t>
            </a:r>
            <a:r>
              <a:rPr lang="en-US" altLang="zh-CN" sz="3400">
                <a:latin typeface="Söhne"/>
              </a:rPr>
              <a:t>4</a:t>
            </a:r>
            <a:r>
              <a:rPr lang="en-US" sz="3400">
                <a:latin typeface="Söhne"/>
              </a:rPr>
              <a:t>: </a:t>
            </a:r>
            <a:r>
              <a:rPr lang="en-US" altLang="zh-CN" sz="3400">
                <a:latin typeface="Söhne"/>
              </a:rPr>
              <a:t>p</a:t>
            </a:r>
            <a:r>
              <a:rPr lang="en-US" sz="3400">
                <a:latin typeface="Söhne"/>
              </a:rPr>
              <a:t>er cab user by customer gender</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84915EB-2AF1-3C69-D988-462571F03204}"/>
              </a:ext>
            </a:extLst>
          </p:cNvPr>
          <p:cNvSpPr>
            <a:spLocks noGrp="1"/>
          </p:cNvSpPr>
          <p:nvPr>
            <p:ph idx="1"/>
          </p:nvPr>
        </p:nvSpPr>
        <p:spPr>
          <a:xfrm>
            <a:off x="630936" y="2660904"/>
            <a:ext cx="4818888" cy="3547872"/>
          </a:xfrm>
        </p:spPr>
        <p:txBody>
          <a:bodyPr anchor="t">
            <a:normAutofit/>
          </a:bodyPr>
          <a:lstStyle/>
          <a:p>
            <a:r>
              <a:rPr lang="en-US" sz="1700" dirty="0">
                <a:latin typeface="Times New Roman" panose="02020603050405020304" pitchFamily="18" charset="0"/>
                <a:ea typeface="DengXian" panose="02010600030101010101" pitchFamily="2" charset="-122"/>
                <a:cs typeface="Times New Roman" panose="02020603050405020304" pitchFamily="18" charset="0"/>
              </a:rPr>
              <a:t>It is evident that cab rides do vary based on customer gender</a:t>
            </a:r>
          </a:p>
        </p:txBody>
      </p:sp>
      <p:pic>
        <p:nvPicPr>
          <p:cNvPr id="5" name="Content Placeholder 4" descr="A blue and orange pie chart&#10;&#10;Description automatically generated with medium confidence">
            <a:extLst>
              <a:ext uri="{FF2B5EF4-FFF2-40B4-BE49-F238E27FC236}">
                <a16:creationId xmlns:a16="http://schemas.microsoft.com/office/drawing/2014/main" id="{547EB399-19F7-4FD0-F24C-AEA205F77411}"/>
              </a:ext>
            </a:extLst>
          </p:cNvPr>
          <p:cNvPicPr>
            <a:picLocks noChangeAspect="1"/>
          </p:cNvPicPr>
          <p:nvPr/>
        </p:nvPicPr>
        <p:blipFill>
          <a:blip r:embed="rId2"/>
          <a:stretch>
            <a:fillRect/>
          </a:stretch>
        </p:blipFill>
        <p:spPr>
          <a:xfrm>
            <a:off x="6099048" y="1204471"/>
            <a:ext cx="5458968" cy="4449057"/>
          </a:xfrm>
          <a:prstGeom prst="rect">
            <a:avLst/>
          </a:prstGeom>
        </p:spPr>
      </p:pic>
    </p:spTree>
    <p:extLst>
      <p:ext uri="{BB962C8B-B14F-4D97-AF65-F5344CB8AC3E}">
        <p14:creationId xmlns:p14="http://schemas.microsoft.com/office/powerpoint/2010/main" val="2640210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B7FAC-42AF-1549-954F-31561FC8431A}"/>
              </a:ext>
            </a:extLst>
          </p:cNvPr>
          <p:cNvSpPr>
            <a:spLocks noGrp="1"/>
          </p:cNvSpPr>
          <p:nvPr>
            <p:ph type="title"/>
          </p:nvPr>
        </p:nvSpPr>
        <p:spPr>
          <a:xfrm>
            <a:off x="630936" y="640080"/>
            <a:ext cx="4818888" cy="1481328"/>
          </a:xfrm>
        </p:spPr>
        <p:txBody>
          <a:bodyPr anchor="b">
            <a:normAutofit/>
          </a:bodyPr>
          <a:lstStyle/>
          <a:p>
            <a:r>
              <a:rPr lang="en-US" sz="2600">
                <a:latin typeface="Söhne"/>
              </a:rPr>
              <a:t>Hypothesis 5: Customer analysis varies based on ride distance</a:t>
            </a:r>
            <a:br>
              <a:rPr lang="en-US" sz="2600" dirty="0"/>
            </a:br>
            <a:endParaRPr lang="en-US" sz="26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FE60F3-2C91-62FC-1857-8D5425AE6F61}"/>
              </a:ext>
            </a:extLst>
          </p:cNvPr>
          <p:cNvSpPr>
            <a:spLocks noGrp="1"/>
          </p:cNvSpPr>
          <p:nvPr>
            <p:ph idx="1"/>
          </p:nvPr>
        </p:nvSpPr>
        <p:spPr>
          <a:xfrm>
            <a:off x="630936" y="2761488"/>
            <a:ext cx="4818888" cy="3547872"/>
          </a:xfrm>
        </p:spPr>
        <p:txBody>
          <a:bodyPr anchor="t">
            <a:normAutofit/>
          </a:bodyPr>
          <a:lstStyle/>
          <a:p>
            <a:endParaRPr lang="en-US" sz="1700" dirty="0">
              <a:latin typeface="Times New Roman" panose="02020603050405020304" pitchFamily="18" charset="0"/>
              <a:ea typeface="DengXian" panose="02010600030101010101" pitchFamily="2" charset="-122"/>
              <a:cs typeface="Times New Roman" panose="02020603050405020304" pitchFamily="18" charset="0"/>
            </a:endParaRPr>
          </a:p>
          <a:p>
            <a:r>
              <a:rPr lang="en-US" sz="1700" dirty="0">
                <a:latin typeface="Times New Roman" panose="02020603050405020304" pitchFamily="18" charset="0"/>
                <a:ea typeface="DengXian" panose="02010600030101010101" pitchFamily="2" charset="-122"/>
                <a:cs typeface="Times New Roman" panose="02020603050405020304" pitchFamily="18" charset="0"/>
              </a:rPr>
              <a:t>X-axis represents the ride distance, divided into different bins, </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Y-axis represents the frequency or count of ride distances falling within each bin.</a:t>
            </a:r>
          </a:p>
          <a:p>
            <a:r>
              <a:rPr lang="en-US" sz="1700" dirty="0">
                <a:latin typeface="Times New Roman" panose="02020603050405020304" pitchFamily="18" charset="0"/>
                <a:ea typeface="DengXian" panose="02010600030101010101" pitchFamily="2" charset="-122"/>
                <a:cs typeface="Times New Roman" panose="02020603050405020304" pitchFamily="18" charset="0"/>
              </a:rPr>
              <a:t>We can gain an understanding of the spread and concentration of ride distances</a:t>
            </a:r>
          </a:p>
        </p:txBody>
      </p:sp>
      <p:pic>
        <p:nvPicPr>
          <p:cNvPr id="5" name="Picture 4" descr="A picture containing text, screenshot, diagram, plot&#10;&#10;Description automatically generated">
            <a:extLst>
              <a:ext uri="{FF2B5EF4-FFF2-40B4-BE49-F238E27FC236}">
                <a16:creationId xmlns:a16="http://schemas.microsoft.com/office/drawing/2014/main" id="{B7E1F1A8-BC1B-9B47-16C0-B4EAA854419B}"/>
              </a:ext>
            </a:extLst>
          </p:cNvPr>
          <p:cNvPicPr>
            <a:picLocks noChangeAspect="1"/>
          </p:cNvPicPr>
          <p:nvPr/>
        </p:nvPicPr>
        <p:blipFill>
          <a:blip r:embed="rId2"/>
          <a:stretch>
            <a:fillRect/>
          </a:stretch>
        </p:blipFill>
        <p:spPr>
          <a:xfrm>
            <a:off x="6099048" y="1702601"/>
            <a:ext cx="5458968" cy="3452797"/>
          </a:xfrm>
          <a:prstGeom prst="rect">
            <a:avLst/>
          </a:prstGeom>
        </p:spPr>
      </p:pic>
    </p:spTree>
    <p:extLst>
      <p:ext uri="{BB962C8B-B14F-4D97-AF65-F5344CB8AC3E}">
        <p14:creationId xmlns:p14="http://schemas.microsoft.com/office/powerpoint/2010/main" val="114058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FA2BA-197B-04FC-0864-BF77926FF76C}"/>
              </a:ext>
            </a:extLst>
          </p:cNvPr>
          <p:cNvSpPr>
            <a:spLocks noGrp="1"/>
          </p:cNvSpPr>
          <p:nvPr>
            <p:ph type="title"/>
          </p:nvPr>
        </p:nvSpPr>
        <p:spPr>
          <a:xfrm>
            <a:off x="1171074" y="1396686"/>
            <a:ext cx="3240506" cy="4064628"/>
          </a:xfrm>
        </p:spPr>
        <p:txBody>
          <a:bodyPr>
            <a:normAutofit/>
          </a:bodyPr>
          <a:lstStyle/>
          <a:p>
            <a:r>
              <a:rPr lang="en-US" sz="3100">
                <a:solidFill>
                  <a:srgbClr val="FFFFFF"/>
                </a:solidFill>
              </a:rPr>
              <a:t>Recommendation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BBBA3E-8EED-9EEE-DC2E-9B6B452FC2AE}"/>
              </a:ext>
            </a:extLst>
          </p:cNvPr>
          <p:cNvSpPr>
            <a:spLocks noGrp="1"/>
          </p:cNvSpPr>
          <p:nvPr>
            <p:ph idx="1"/>
          </p:nvPr>
        </p:nvSpPr>
        <p:spPr>
          <a:xfrm>
            <a:off x="5196361" y="1396686"/>
            <a:ext cx="6421148" cy="4619938"/>
          </a:xfrm>
        </p:spPr>
        <p:txBody>
          <a:bodyPr>
            <a:noAutofit/>
          </a:bodyPr>
          <a:lstStyle/>
          <a:p>
            <a:pPr marL="0" indent="0">
              <a:buNone/>
            </a:pPr>
            <a:endParaRPr lang="en-US" sz="1400" dirty="0"/>
          </a:p>
          <a:p>
            <a:r>
              <a:rPr lang="en-US" sz="1400" dirty="0"/>
              <a:t>Cab Company Profitability: It's clear that profitability varies among cab companies. XYZ firm should invest in companies that have shown higher profitability.</a:t>
            </a:r>
          </a:p>
          <a:p>
            <a:r>
              <a:rPr lang="en-US" sz="1400" dirty="0"/>
              <a:t>Customer Demographics and Usage: Demographic factors like age and gender impact cab usage. XYZ firm should customize marketing strategies and services to cater to specific customer segments.</a:t>
            </a:r>
          </a:p>
          <a:p>
            <a:r>
              <a:rPr lang="en-US" sz="1400" dirty="0"/>
              <a:t>Customer Preferences and Ride Distance: Ride distances reveal valuable insights into customer preferences. XYZ firm should use this information to optimize operations and service offerings.</a:t>
            </a:r>
          </a:p>
          <a:p>
            <a:r>
              <a:rPr lang="en-US" sz="1400" dirty="0"/>
              <a:t>Exploring New Markets: The analysis highlights untapped potential among certain income groups. XYZ firm should target these segments by offering tailored services, discounts, or loyalty programs.</a:t>
            </a:r>
          </a:p>
          <a:p>
            <a:r>
              <a:rPr lang="en-US" sz="1400" dirty="0"/>
              <a:t>Continuous Data Analysis: Regularly analyzing data and monitoring market trends, customer preferences, and competition is crucial for XYZ firm to make informed investment decisions and identify emerging opportunities.</a:t>
            </a:r>
          </a:p>
          <a:p>
            <a:r>
              <a:rPr lang="en-US" sz="1400" dirty="0"/>
              <a:t>Strategic Partnerships and Acquisitions: XYZ firm can consider forming strategic partnerships or acquiring cab companies that align with their investment goals and have a strong market presence. This can facilitate expansion, access to new customer segments, and synergistic growth.</a:t>
            </a:r>
          </a:p>
        </p:txBody>
      </p:sp>
    </p:spTree>
    <p:extLst>
      <p:ext uri="{BB962C8B-B14F-4D97-AF65-F5344CB8AC3E}">
        <p14:creationId xmlns:p14="http://schemas.microsoft.com/office/powerpoint/2010/main" val="13949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0CAA36-DCEA-1FCA-6937-198EDE3EF715}"/>
              </a:ext>
            </a:extLst>
          </p:cNvPr>
          <p:cNvSpPr>
            <a:spLocks noGrp="1"/>
          </p:cNvSpPr>
          <p:nvPr>
            <p:ph type="title"/>
          </p:nvPr>
        </p:nvSpPr>
        <p:spPr>
          <a:xfrm>
            <a:off x="7085532" y="640080"/>
            <a:ext cx="4196932" cy="3566160"/>
          </a:xfrm>
        </p:spPr>
        <p:txBody>
          <a:bodyPr vert="horz" lIns="91440" tIns="45720" rIns="91440" bIns="45720" rtlCol="0" anchor="b">
            <a:normAutofit/>
          </a:bodyPr>
          <a:lstStyle/>
          <a:p>
            <a:r>
              <a:rPr lang="en-US" sz="5400">
                <a:ln w="22225">
                  <a:solidFill>
                    <a:schemeClr val="tx1"/>
                  </a:solidFill>
                  <a:miter lim="800000"/>
                </a:ln>
              </a:rPr>
              <a:t>Thank you </a:t>
            </a:r>
          </a:p>
        </p:txBody>
      </p:sp>
      <p:pic>
        <p:nvPicPr>
          <p:cNvPr id="7" name="Picture 4" descr="Wrapped present with bow">
            <a:extLst>
              <a:ext uri="{FF2B5EF4-FFF2-40B4-BE49-F238E27FC236}">
                <a16:creationId xmlns:a16="http://schemas.microsoft.com/office/drawing/2014/main" id="{4051848E-C31F-BE58-B8DD-3B60406E0850}"/>
              </a:ext>
            </a:extLst>
          </p:cNvPr>
          <p:cNvPicPr>
            <a:picLocks noChangeAspect="1"/>
          </p:cNvPicPr>
          <p:nvPr/>
        </p:nvPicPr>
        <p:blipFill rotWithShape="1">
          <a:blip r:embed="rId2"/>
          <a:srcRect t="18318" r="3" b="3"/>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14"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47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hand holding a pen and shading circles on a sheet">
            <a:extLst>
              <a:ext uri="{FF2B5EF4-FFF2-40B4-BE49-F238E27FC236}">
                <a16:creationId xmlns:a16="http://schemas.microsoft.com/office/drawing/2014/main" id="{FE5AFA73-9A0D-5949-7B3E-7B702CC48D06}"/>
              </a:ext>
            </a:extLst>
          </p:cNvPr>
          <p:cNvPicPr>
            <a:picLocks noChangeAspect="1"/>
          </p:cNvPicPr>
          <p:nvPr/>
        </p:nvPicPr>
        <p:blipFill rotWithShape="1">
          <a:blip r:embed="rId2"/>
          <a:srcRect t="873" b="2560"/>
          <a:stretch/>
        </p:blipFill>
        <p:spPr>
          <a:xfrm>
            <a:off x="21" y="11"/>
            <a:ext cx="12191979" cy="685798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AF27F3-DF46-1CEB-8F0B-8DF7772F8F21}"/>
              </a:ext>
            </a:extLst>
          </p:cNvPr>
          <p:cNvSpPr>
            <a:spLocks noGrp="1"/>
          </p:cNvSpPr>
          <p:nvPr>
            <p:ph type="title"/>
          </p:nvPr>
        </p:nvSpPr>
        <p:spPr>
          <a:xfrm>
            <a:off x="1287462" y="2037441"/>
            <a:ext cx="4391024" cy="707886"/>
          </a:xfrm>
        </p:spPr>
        <p:txBody>
          <a:bodyPr anchor="t">
            <a:normAutofit/>
          </a:bodyPr>
          <a:lstStyle/>
          <a:p>
            <a:r>
              <a:rPr lang="en-US" sz="4000" dirty="0">
                <a:solidFill>
                  <a:schemeClr val="bg1"/>
                </a:solidFill>
              </a:rPr>
              <a:t>Content</a:t>
            </a:r>
          </a:p>
        </p:txBody>
      </p:sp>
      <p:sp>
        <p:nvSpPr>
          <p:cNvPr id="3" name="Content Placeholder 2">
            <a:extLst>
              <a:ext uri="{FF2B5EF4-FFF2-40B4-BE49-F238E27FC236}">
                <a16:creationId xmlns:a16="http://schemas.microsoft.com/office/drawing/2014/main" id="{50F4F630-34A6-654C-88D8-9F5BAE157DAB}"/>
              </a:ext>
            </a:extLst>
          </p:cNvPr>
          <p:cNvSpPr>
            <a:spLocks noGrp="1"/>
          </p:cNvSpPr>
          <p:nvPr>
            <p:ph idx="1"/>
          </p:nvPr>
        </p:nvSpPr>
        <p:spPr>
          <a:xfrm>
            <a:off x="1287463" y="2926800"/>
            <a:ext cx="4391024" cy="2291086"/>
          </a:xfrm>
        </p:spPr>
        <p:txBody>
          <a:bodyPr>
            <a:normAutofit fontScale="92500" lnSpcReduction="20000"/>
          </a:bodyPr>
          <a:lstStyle/>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Executive Summary</a:t>
            </a:r>
          </a:p>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Problem Statement</a:t>
            </a:r>
          </a:p>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Approach</a:t>
            </a:r>
          </a:p>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EDA</a:t>
            </a:r>
          </a:p>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Hypothesis</a:t>
            </a:r>
          </a:p>
          <a:p>
            <a:r>
              <a:rPr lang="en-US" sz="1700" b="0" i="0" dirty="0">
                <a:solidFill>
                  <a:schemeClr val="bg1">
                    <a:alpha val="80000"/>
                  </a:schemeClr>
                </a:solidFill>
                <a:effectLst/>
                <a:latin typeface="Times New Roman" panose="02020603050405020304" pitchFamily="18" charset="0"/>
                <a:cs typeface="Times New Roman" panose="02020603050405020304" pitchFamily="18" charset="0"/>
              </a:rPr>
              <a:t>Recommendations</a:t>
            </a:r>
          </a:p>
          <a:p>
            <a:pPr marL="0" indent="0">
              <a:buNone/>
            </a:pPr>
            <a:br>
              <a:rPr lang="en-US" sz="1700" dirty="0">
                <a:solidFill>
                  <a:schemeClr val="bg1">
                    <a:alpha val="80000"/>
                  </a:schemeClr>
                </a:solidFill>
              </a:rPr>
            </a:br>
            <a:endParaRPr lang="en-US" sz="1700" dirty="0">
              <a:solidFill>
                <a:schemeClr val="bg1">
                  <a:alpha val="80000"/>
                </a:schemeClr>
              </a:solidFill>
            </a:endParaRP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849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B4902-2B68-A8EB-FE10-3A84509E21A9}"/>
              </a:ext>
            </a:extLst>
          </p:cNvPr>
          <p:cNvSpPr>
            <a:spLocks noGrp="1"/>
          </p:cNvSpPr>
          <p:nvPr>
            <p:ph type="title"/>
          </p:nvPr>
        </p:nvSpPr>
        <p:spPr>
          <a:xfrm>
            <a:off x="838200" y="365125"/>
            <a:ext cx="10515600" cy="1325563"/>
          </a:xfrm>
        </p:spPr>
        <p:txBody>
          <a:bodyPr>
            <a:normAutofit/>
          </a:bodyPr>
          <a:lstStyle/>
          <a:p>
            <a:r>
              <a:rPr lang="en-US" dirty="0">
                <a:latin typeface="Söhne"/>
              </a:rPr>
              <a:t>Executive Summary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3C8AA9-3272-ED9A-ECF6-94C6B530C7B0}"/>
              </a:ext>
            </a:extLst>
          </p:cNvPr>
          <p:cNvSpPr>
            <a:spLocks noGrp="1"/>
          </p:cNvSpPr>
          <p:nvPr>
            <p:ph idx="1"/>
          </p:nvPr>
        </p:nvSpPr>
        <p:spPr>
          <a:xfrm>
            <a:off x="838200" y="1929384"/>
            <a:ext cx="10515600" cy="4251960"/>
          </a:xfrm>
        </p:spPr>
        <p:txBody>
          <a:bodyPr>
            <a:normAutofit/>
          </a:bodyPr>
          <a:lstStyle/>
          <a:p>
            <a:r>
              <a:rPr lang="en-US" sz="2200" b="0" i="0" dirty="0">
                <a:effectLst/>
                <a:latin typeface="Times New Roman" panose="02020603050405020304" pitchFamily="18" charset="0"/>
                <a:cs typeface="Times New Roman" panose="02020603050405020304" pitchFamily="18" charset="0"/>
              </a:rPr>
              <a:t>XYZ, a private equity firm based in the United States, intends to invest in the Cab Industry due to its significant expansion in recent years and the presence of several prominent competitors in the market.</a:t>
            </a:r>
          </a:p>
          <a:p>
            <a:r>
              <a:rPr lang="en-US" sz="2200" dirty="0">
                <a:latin typeface="Times New Roman" panose="02020603050405020304" pitchFamily="18" charset="0"/>
                <a:cs typeface="Times New Roman" panose="02020603050405020304" pitchFamily="18" charset="0"/>
              </a:rPr>
              <a:t>Four datasets overall</a:t>
            </a:r>
            <a:endParaRPr lang="en-US" sz="2200" b="0" i="0" dirty="0">
              <a:effectLst/>
              <a:latin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2200" kern="100" dirty="0" err="1">
                <a:effectLst/>
                <a:latin typeface="Times New Roman" panose="02020603050405020304" pitchFamily="18" charset="0"/>
                <a:ea typeface="DengXian" panose="02010600030101010101" pitchFamily="2" charset="-122"/>
                <a:cs typeface="Times New Roman" panose="02020603050405020304" pitchFamily="18" charset="0"/>
              </a:rPr>
              <a:t>Cab_Data</a:t>
            </a: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7 columns and 359,392 rows, consisting of float64(3), int64(2), and object(2) data types.</a:t>
            </a:r>
          </a:p>
          <a:p>
            <a:pPr marL="0" marR="0" indent="0">
              <a:spcBef>
                <a:spcPts val="0"/>
              </a:spcBef>
              <a:spcAft>
                <a:spcPts val="0"/>
              </a:spcAft>
              <a:buNone/>
            </a:pP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2200" kern="100" dirty="0" err="1">
                <a:effectLst/>
                <a:latin typeface="Times New Roman" panose="02020603050405020304" pitchFamily="18" charset="0"/>
                <a:ea typeface="DengXian" panose="02010600030101010101" pitchFamily="2" charset="-122"/>
                <a:cs typeface="Times New Roman" panose="02020603050405020304" pitchFamily="18" charset="0"/>
              </a:rPr>
              <a:t>Customer_ID</a:t>
            </a: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4 columns and 49,171 rows, consisting of int64(3) and object(1) data types.</a:t>
            </a:r>
          </a:p>
          <a:p>
            <a:pPr marL="0" marR="0" indent="0">
              <a:spcBef>
                <a:spcPts val="0"/>
              </a:spcBef>
              <a:spcAft>
                <a:spcPts val="0"/>
              </a:spcAft>
              <a:buNone/>
            </a:pP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2200" kern="100" dirty="0" err="1">
                <a:effectLst/>
                <a:latin typeface="Times New Roman" panose="02020603050405020304" pitchFamily="18" charset="0"/>
                <a:ea typeface="DengXian" panose="02010600030101010101" pitchFamily="2" charset="-122"/>
                <a:cs typeface="Times New Roman" panose="02020603050405020304" pitchFamily="18" charset="0"/>
              </a:rPr>
              <a:t>Transaction_ID</a:t>
            </a: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3 columns and 440,098 rows, consisting of int64(2) and object(1) data types.</a:t>
            </a:r>
          </a:p>
          <a:p>
            <a:pPr marL="0" marR="0" indent="0">
              <a:spcBef>
                <a:spcPts val="0"/>
              </a:spcBef>
              <a:spcAft>
                <a:spcPts val="0"/>
              </a:spcAft>
              <a:buNone/>
            </a:pPr>
            <a:r>
              <a:rPr lang="en-US" sz="2200" kern="100" dirty="0">
                <a:effectLst/>
                <a:latin typeface="Times New Roman" panose="02020603050405020304" pitchFamily="18" charset="0"/>
                <a:ea typeface="DengXian" panose="02010600030101010101" pitchFamily="2" charset="-122"/>
                <a:cs typeface="Times New Roman" panose="02020603050405020304" pitchFamily="18" charset="0"/>
              </a:rPr>
              <a:t>- City: 3 columns and 20 rows, consisting of object(3) data types.</a:t>
            </a:r>
          </a:p>
          <a:p>
            <a:endParaRPr lang="en-US" sz="2200" dirty="0"/>
          </a:p>
          <a:p>
            <a:endParaRPr lang="en-US" sz="2200" dirty="0"/>
          </a:p>
        </p:txBody>
      </p:sp>
    </p:spTree>
    <p:extLst>
      <p:ext uri="{BB962C8B-B14F-4D97-AF65-F5344CB8AC3E}">
        <p14:creationId xmlns:p14="http://schemas.microsoft.com/office/powerpoint/2010/main" val="212378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2CA2C2-60EB-A445-5158-2C93E73E1CE5}"/>
              </a:ext>
            </a:extLst>
          </p:cNvPr>
          <p:cNvPicPr>
            <a:picLocks noChangeAspect="1"/>
          </p:cNvPicPr>
          <p:nvPr/>
        </p:nvPicPr>
        <p:blipFill rotWithShape="1">
          <a:blip r:embed="rId2">
            <a:duotone>
              <a:schemeClr val="bg2">
                <a:shade val="45000"/>
                <a:satMod val="135000"/>
              </a:schemeClr>
              <a:prstClr val="white"/>
            </a:duotone>
          </a:blip>
          <a:srcRect t="1541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2D3A3-F89B-058C-8DAF-86D91BEC0A74}"/>
              </a:ext>
            </a:extLst>
          </p:cNvPr>
          <p:cNvSpPr>
            <a:spLocks noGrp="1"/>
          </p:cNvSpPr>
          <p:nvPr>
            <p:ph type="title"/>
          </p:nvPr>
        </p:nvSpPr>
        <p:spPr>
          <a:xfrm>
            <a:off x="838200" y="365125"/>
            <a:ext cx="10515600" cy="1325563"/>
          </a:xfrm>
        </p:spPr>
        <p:txBody>
          <a:bodyPr>
            <a:normAutofit/>
          </a:bodyPr>
          <a:lstStyle/>
          <a:p>
            <a:r>
              <a:rPr lang="en-US" dirty="0">
                <a:latin typeface="Söhne"/>
              </a:rPr>
              <a:t>Problem Statement</a:t>
            </a:r>
          </a:p>
        </p:txBody>
      </p:sp>
      <p:graphicFrame>
        <p:nvGraphicFramePr>
          <p:cNvPr id="5" name="Content Placeholder 2">
            <a:extLst>
              <a:ext uri="{FF2B5EF4-FFF2-40B4-BE49-F238E27FC236}">
                <a16:creationId xmlns:a16="http://schemas.microsoft.com/office/drawing/2014/main" id="{2D095E64-7DD0-23AE-EC89-DBCEE14B2C26}"/>
              </a:ext>
            </a:extLst>
          </p:cNvPr>
          <p:cNvGraphicFramePr>
            <a:graphicFrameLocks noGrp="1"/>
          </p:cNvGraphicFramePr>
          <p:nvPr>
            <p:ph idx="1"/>
            <p:extLst>
              <p:ext uri="{D42A27DB-BD31-4B8C-83A1-F6EECF244321}">
                <p14:modId xmlns:p14="http://schemas.microsoft.com/office/powerpoint/2010/main" val="11419185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27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9FDF59-F859-C890-8FC3-BD7607AC00C7}"/>
              </a:ext>
            </a:extLst>
          </p:cNvPr>
          <p:cNvSpPr>
            <a:spLocks noGrp="1"/>
          </p:cNvSpPr>
          <p:nvPr>
            <p:ph type="title"/>
          </p:nvPr>
        </p:nvSpPr>
        <p:spPr>
          <a:xfrm>
            <a:off x="1137034" y="609597"/>
            <a:ext cx="9392421" cy="1330841"/>
          </a:xfrm>
        </p:spPr>
        <p:txBody>
          <a:bodyPr>
            <a:normAutofit/>
          </a:bodyPr>
          <a:lstStyle/>
          <a:p>
            <a:r>
              <a:rPr lang="en-US" dirty="0">
                <a:latin typeface="Söhne"/>
              </a:rPr>
              <a:t>Approach</a:t>
            </a:r>
          </a:p>
        </p:txBody>
      </p:sp>
      <p:sp>
        <p:nvSpPr>
          <p:cNvPr id="3" name="Content Placeholder 2">
            <a:extLst>
              <a:ext uri="{FF2B5EF4-FFF2-40B4-BE49-F238E27FC236}">
                <a16:creationId xmlns:a16="http://schemas.microsoft.com/office/drawing/2014/main" id="{2CF5E150-AD19-E1B8-0DDE-E4CA2E21BAF3}"/>
              </a:ext>
            </a:extLst>
          </p:cNvPr>
          <p:cNvSpPr>
            <a:spLocks noGrp="1"/>
          </p:cNvSpPr>
          <p:nvPr>
            <p:ph idx="1"/>
          </p:nvPr>
        </p:nvSpPr>
        <p:spPr>
          <a:xfrm>
            <a:off x="1137034" y="2198362"/>
            <a:ext cx="4958966" cy="3917773"/>
          </a:xfrm>
        </p:spPr>
        <p:txBody>
          <a:bodyPr>
            <a:normAutofit/>
          </a:bodyPr>
          <a:lstStyle/>
          <a:p>
            <a:r>
              <a:rPr lang="en-US" sz="2200" dirty="0">
                <a:latin typeface="Times New Roman" panose="02020603050405020304" pitchFamily="18" charset="0"/>
                <a:cs typeface="Times New Roman" panose="02020603050405020304" pitchFamily="18" charset="0"/>
              </a:rPr>
              <a:t>Data Loading</a:t>
            </a:r>
          </a:p>
          <a:p>
            <a:r>
              <a:rPr lang="en-US" sz="2200" dirty="0">
                <a:latin typeface="Times New Roman" panose="02020603050405020304" pitchFamily="18" charset="0"/>
                <a:cs typeface="Times New Roman" panose="02020603050405020304" pitchFamily="18" charset="0"/>
              </a:rPr>
              <a:t>Data Exploration</a:t>
            </a:r>
          </a:p>
          <a:p>
            <a:r>
              <a:rPr lang="en-US" sz="2200" dirty="0">
                <a:latin typeface="Times New Roman" panose="02020603050405020304" pitchFamily="18" charset="0"/>
                <a:cs typeface="Times New Roman" panose="02020603050405020304" pitchFamily="18" charset="0"/>
              </a:rPr>
              <a:t>Data Merging</a:t>
            </a:r>
          </a:p>
          <a:p>
            <a:r>
              <a:rPr lang="en-US" sz="2200" dirty="0">
                <a:latin typeface="Times New Roman" panose="02020603050405020304" pitchFamily="18" charset="0"/>
                <a:cs typeface="Times New Roman" panose="02020603050405020304" pitchFamily="18" charset="0"/>
              </a:rPr>
              <a:t>Exploratory Data Analysis (EDA) &amp; Hypothesis </a:t>
            </a:r>
          </a:p>
        </p:txBody>
      </p:sp>
      <p:pic>
        <p:nvPicPr>
          <p:cNvPr id="7" name="Graphic 6" descr="Research">
            <a:extLst>
              <a:ext uri="{FF2B5EF4-FFF2-40B4-BE49-F238E27FC236}">
                <a16:creationId xmlns:a16="http://schemas.microsoft.com/office/drawing/2014/main" id="{C0BB0378-EE9B-77E4-18EC-8BA8409F4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390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75B0C-22B9-E8C5-98B5-6A15BBAD2EE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dirty="0">
                <a:solidFill>
                  <a:schemeClr val="bg1"/>
                </a:solidFill>
                <a:latin typeface="Söhne"/>
              </a:rPr>
              <a:t>Data Loading</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6768036-29D8-9109-C4EB-D8A6C40201BA}"/>
              </a:ext>
            </a:extLst>
          </p:cNvPr>
          <p:cNvPicPr>
            <a:picLocks noGrp="1" noChangeAspect="1"/>
          </p:cNvPicPr>
          <p:nvPr>
            <p:ph idx="1"/>
          </p:nvPr>
        </p:nvPicPr>
        <p:blipFill rotWithShape="1">
          <a:blip r:embed="rId2"/>
          <a:srcRect t="65728"/>
          <a:stretch/>
        </p:blipFill>
        <p:spPr>
          <a:xfrm>
            <a:off x="862391" y="2078182"/>
            <a:ext cx="10905066" cy="2183450"/>
          </a:xfrm>
          <a:prstGeom prst="rect">
            <a:avLst/>
          </a:prstGeom>
        </p:spPr>
      </p:pic>
      <p:graphicFrame>
        <p:nvGraphicFramePr>
          <p:cNvPr id="12" name="TextBox 7">
            <a:extLst>
              <a:ext uri="{FF2B5EF4-FFF2-40B4-BE49-F238E27FC236}">
                <a16:creationId xmlns:a16="http://schemas.microsoft.com/office/drawing/2014/main" id="{D842C3F2-E797-B308-F0BE-D468769DB4DD}"/>
              </a:ext>
            </a:extLst>
          </p:cNvPr>
          <p:cNvGraphicFramePr/>
          <p:nvPr>
            <p:extLst>
              <p:ext uri="{D42A27DB-BD31-4B8C-83A1-F6EECF244321}">
                <p14:modId xmlns:p14="http://schemas.microsoft.com/office/powerpoint/2010/main" val="1153933080"/>
              </p:ext>
            </p:extLst>
          </p:nvPr>
        </p:nvGraphicFramePr>
        <p:xfrm>
          <a:off x="312456" y="4639997"/>
          <a:ext cx="11210925" cy="2031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31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0778F24-30AE-45C7-8458-EF7755CC9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110" y="2"/>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E34BECF-6004-8BCC-697D-4DFC79D841E6}"/>
              </a:ext>
            </a:extLst>
          </p:cNvPr>
          <p:cNvSpPr>
            <a:spLocks noGrp="1"/>
          </p:cNvSpPr>
          <p:nvPr>
            <p:ph type="title"/>
          </p:nvPr>
        </p:nvSpPr>
        <p:spPr>
          <a:xfrm>
            <a:off x="838200" y="133203"/>
            <a:ext cx="5334000" cy="1662071"/>
          </a:xfrm>
        </p:spPr>
        <p:txBody>
          <a:bodyPr anchor="b">
            <a:normAutofit/>
          </a:bodyPr>
          <a:lstStyle/>
          <a:p>
            <a:r>
              <a:rPr lang="en-US" b="0" i="0" dirty="0">
                <a:effectLst/>
                <a:latin typeface="Söhne"/>
              </a:rPr>
              <a:t>Data Exploration</a:t>
            </a:r>
          </a:p>
        </p:txBody>
      </p:sp>
      <p:sp>
        <p:nvSpPr>
          <p:cNvPr id="11" name="Content Placeholder 10">
            <a:extLst>
              <a:ext uri="{FF2B5EF4-FFF2-40B4-BE49-F238E27FC236}">
                <a16:creationId xmlns:a16="http://schemas.microsoft.com/office/drawing/2014/main" id="{7B047A43-19E9-57DC-D45A-FFD989343610}"/>
              </a:ext>
            </a:extLst>
          </p:cNvPr>
          <p:cNvSpPr>
            <a:spLocks noGrp="1"/>
          </p:cNvSpPr>
          <p:nvPr>
            <p:ph idx="1"/>
          </p:nvPr>
        </p:nvSpPr>
        <p:spPr>
          <a:xfrm>
            <a:off x="838200" y="2300244"/>
            <a:ext cx="5334000" cy="4149766"/>
          </a:xfrm>
        </p:spPr>
        <p:txBody>
          <a:bodyPr>
            <a:normAutofit/>
          </a:bodyPr>
          <a:lstStyle/>
          <a:p>
            <a:r>
              <a:rPr lang="en-US" sz="2000" dirty="0">
                <a:latin typeface="Times New Roman" panose="02020603050405020304" pitchFamily="18" charset="0"/>
                <a:cs typeface="Times New Roman" panose="02020603050405020304" pitchFamily="18" charset="0"/>
              </a:rPr>
              <a:t>cab_data:7 columns and 359392 rows,float64(3), int64(2), object(2);</a:t>
            </a:r>
          </a:p>
          <a:p>
            <a:r>
              <a:rPr lang="en-US" sz="2000" dirty="0">
                <a:latin typeface="Times New Roman" panose="02020603050405020304" pitchFamily="18" charset="0"/>
                <a:cs typeface="Times New Roman" panose="02020603050405020304" pitchFamily="18" charset="0"/>
              </a:rPr>
              <a:t>customer_id:4 columns, 49171 rows, int64(3), object(1)</a:t>
            </a:r>
          </a:p>
          <a:p>
            <a:r>
              <a:rPr lang="en-US" sz="2000" dirty="0">
                <a:latin typeface="Times New Roman" panose="02020603050405020304" pitchFamily="18" charset="0"/>
                <a:cs typeface="Times New Roman" panose="02020603050405020304" pitchFamily="18" charset="0"/>
              </a:rPr>
              <a:t>transaction_id:3 columns, 440098 rows, int64(2), object(1)</a:t>
            </a:r>
          </a:p>
          <a:p>
            <a:r>
              <a:rPr lang="en-US" sz="2000" dirty="0">
                <a:latin typeface="Times New Roman" panose="02020603050405020304" pitchFamily="18" charset="0"/>
                <a:cs typeface="Times New Roman" panose="02020603050405020304" pitchFamily="18" charset="0"/>
              </a:rPr>
              <a:t>city:3 columns, 20 rows, object(3)</a:t>
            </a:r>
          </a:p>
          <a:p>
            <a:r>
              <a:rPr lang="en-US" sz="2000" dirty="0">
                <a:latin typeface="Times New Roman" panose="02020603050405020304" pitchFamily="18" charset="0"/>
                <a:cs typeface="Times New Roman" panose="02020603050405020304" pitchFamily="18" charset="0"/>
              </a:rPr>
              <a:t>No missing values in all four datasets</a:t>
            </a:r>
          </a:p>
          <a:p>
            <a:r>
              <a:rPr lang="en-US" sz="2000" dirty="0">
                <a:latin typeface="Times New Roman" panose="02020603050405020304" pitchFamily="18" charset="0"/>
                <a:cs typeface="Times New Roman" panose="02020603050405020304" pitchFamily="18" charset="0"/>
              </a:rPr>
              <a:t>Dropped duplicates in datasets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76D61EFF-07A0-0558-36C2-51ADB9E8EB61}"/>
              </a:ext>
            </a:extLst>
          </p:cNvPr>
          <p:cNvPicPr>
            <a:picLocks noChangeAspect="1"/>
          </p:cNvPicPr>
          <p:nvPr/>
        </p:nvPicPr>
        <p:blipFill>
          <a:blip r:embed="rId2"/>
          <a:stretch>
            <a:fillRect/>
          </a:stretch>
        </p:blipFill>
        <p:spPr>
          <a:xfrm>
            <a:off x="7262191" y="643234"/>
            <a:ext cx="2173325" cy="3849253"/>
          </a:xfrm>
          <a:prstGeom prst="rect">
            <a:avLst/>
          </a:prstGeom>
        </p:spPr>
      </p:pic>
      <p:pic>
        <p:nvPicPr>
          <p:cNvPr id="12" name="Picture 11" descr="A screenshot of a computer code&#10;&#10;Description automatically generated with low confidence">
            <a:extLst>
              <a:ext uri="{FF2B5EF4-FFF2-40B4-BE49-F238E27FC236}">
                <a16:creationId xmlns:a16="http://schemas.microsoft.com/office/drawing/2014/main" id="{E3800F11-7297-62DB-1238-FE17D5DECFF7}"/>
              </a:ext>
            </a:extLst>
          </p:cNvPr>
          <p:cNvPicPr>
            <a:picLocks noChangeAspect="1"/>
          </p:cNvPicPr>
          <p:nvPr/>
        </p:nvPicPr>
        <p:blipFill>
          <a:blip r:embed="rId3"/>
          <a:stretch>
            <a:fillRect/>
          </a:stretch>
        </p:blipFill>
        <p:spPr>
          <a:xfrm>
            <a:off x="9537982" y="643234"/>
            <a:ext cx="2551551" cy="1693668"/>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BD09C557-7272-EC70-BE82-2C7A7175D2D6}"/>
              </a:ext>
            </a:extLst>
          </p:cNvPr>
          <p:cNvPicPr>
            <a:picLocks noChangeAspect="1"/>
          </p:cNvPicPr>
          <p:nvPr/>
        </p:nvPicPr>
        <p:blipFill>
          <a:blip r:embed="rId4"/>
          <a:stretch>
            <a:fillRect/>
          </a:stretch>
        </p:blipFill>
        <p:spPr>
          <a:xfrm>
            <a:off x="9640972" y="2422889"/>
            <a:ext cx="2173325" cy="4196420"/>
          </a:xfrm>
          <a:prstGeom prst="rect">
            <a:avLst/>
          </a:prstGeom>
        </p:spPr>
      </p:pic>
      <p:pic>
        <p:nvPicPr>
          <p:cNvPr id="7" name="Picture 6" descr="A picture containing text, font, screenshot, receipt&#10;&#10;Description automatically generated">
            <a:extLst>
              <a:ext uri="{FF2B5EF4-FFF2-40B4-BE49-F238E27FC236}">
                <a16:creationId xmlns:a16="http://schemas.microsoft.com/office/drawing/2014/main" id="{BC1481F5-6291-AA9D-BF77-0980B35BEFC6}"/>
              </a:ext>
            </a:extLst>
          </p:cNvPr>
          <p:cNvPicPr>
            <a:picLocks noChangeAspect="1"/>
          </p:cNvPicPr>
          <p:nvPr/>
        </p:nvPicPr>
        <p:blipFill>
          <a:blip r:embed="rId5"/>
          <a:stretch>
            <a:fillRect/>
          </a:stretch>
        </p:blipFill>
        <p:spPr>
          <a:xfrm>
            <a:off x="7262191" y="4492487"/>
            <a:ext cx="2001079" cy="847808"/>
          </a:xfrm>
          <a:prstGeom prst="rect">
            <a:avLst/>
          </a:prstGeom>
        </p:spPr>
      </p:pic>
    </p:spTree>
    <p:extLst>
      <p:ext uri="{BB962C8B-B14F-4D97-AF65-F5344CB8AC3E}">
        <p14:creationId xmlns:p14="http://schemas.microsoft.com/office/powerpoint/2010/main" val="127213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779D5F-1B02-5EC7-F322-5CB632C46AEE}"/>
              </a:ext>
            </a:extLst>
          </p:cNvPr>
          <p:cNvSpPr>
            <a:spLocks noGrp="1"/>
          </p:cNvSpPr>
          <p:nvPr>
            <p:ph type="title"/>
          </p:nvPr>
        </p:nvSpPr>
        <p:spPr>
          <a:xfrm>
            <a:off x="838201" y="643467"/>
            <a:ext cx="3888526" cy="1800526"/>
          </a:xfrm>
        </p:spPr>
        <p:txBody>
          <a:bodyPr>
            <a:normAutofit/>
          </a:bodyPr>
          <a:lstStyle/>
          <a:p>
            <a:r>
              <a:rPr lang="en-US" b="0" i="0" dirty="0">
                <a:effectLst/>
                <a:latin typeface="Söhne"/>
              </a:rPr>
              <a:t>Data Merging</a:t>
            </a:r>
            <a:br>
              <a:rPr lang="en-US" dirty="0">
                <a:latin typeface="Söhne"/>
              </a:rPr>
            </a:br>
            <a:endParaRPr lang="en-US" dirty="0"/>
          </a:p>
        </p:txBody>
      </p:sp>
      <p:sp>
        <p:nvSpPr>
          <p:cNvPr id="9" name="Content Placeholder 8">
            <a:extLst>
              <a:ext uri="{FF2B5EF4-FFF2-40B4-BE49-F238E27FC236}">
                <a16:creationId xmlns:a16="http://schemas.microsoft.com/office/drawing/2014/main" id="{9579ADA6-EFF2-D94F-2C91-91792448ECF5}"/>
              </a:ext>
            </a:extLst>
          </p:cNvPr>
          <p:cNvSpPr>
            <a:spLocks noGrp="1"/>
          </p:cNvSpPr>
          <p:nvPr>
            <p:ph idx="1"/>
          </p:nvPr>
        </p:nvSpPr>
        <p:spPr>
          <a:xfrm>
            <a:off x="838199" y="2285957"/>
            <a:ext cx="3888528" cy="3553581"/>
          </a:xfrm>
        </p:spPr>
        <p:txBody>
          <a:bodyPr>
            <a:normAutofit/>
          </a:bodyPr>
          <a:lstStyle/>
          <a:p>
            <a:r>
              <a:rPr lang="en-US" sz="2000" dirty="0">
                <a:latin typeface="Times New Roman" panose="02020603050405020304" pitchFamily="18" charset="0"/>
                <a:ea typeface="DengXian" panose="02010600030101010101" pitchFamily="2" charset="-122"/>
                <a:cs typeface="Times New Roman" panose="02020603050405020304" pitchFamily="18" charset="0"/>
              </a:rPr>
              <a:t>D</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atasets were merged based on common columns to create a consolidated dataset for analysis</a:t>
            </a:r>
            <a:r>
              <a:rPr lang="en-US" sz="2000" dirty="0">
                <a:effectLst/>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Merged </a:t>
            </a:r>
            <a:r>
              <a:rPr lang="en-US" sz="2000" dirty="0" err="1">
                <a:latin typeface="Times New Roman" panose="02020603050405020304" pitchFamily="18" charset="0"/>
                <a:cs typeface="Times New Roman" panose="02020603050405020304" pitchFamily="18" charset="0"/>
              </a:rPr>
              <a:t>Transaction_Id.csv</a:t>
            </a:r>
            <a:r>
              <a:rPr lang="en-US" sz="2000" dirty="0">
                <a:latin typeface="Times New Roman" panose="02020603050405020304" pitchFamily="18" charset="0"/>
                <a:cs typeface="Times New Roman" panose="02020603050405020304" pitchFamily="18" charset="0"/>
              </a:rPr>
              <a:t> with </a:t>
            </a:r>
            <a:r>
              <a:rPr lang="en-US" sz="2000" dirty="0" err="1">
                <a:latin typeface="Times New Roman" panose="02020603050405020304" pitchFamily="18" charset="0"/>
                <a:cs typeface="Times New Roman" panose="02020603050405020304" pitchFamily="18" charset="0"/>
              </a:rPr>
              <a:t>Customer_ID.csv</a:t>
            </a:r>
            <a:r>
              <a:rPr lang="en-US" sz="2000" dirty="0">
                <a:latin typeface="Times New Roman" panose="02020603050405020304" pitchFamily="18" charset="0"/>
                <a:cs typeface="Times New Roman" panose="02020603050405020304" pitchFamily="18" charset="0"/>
              </a:rPr>
              <a:t> based on Customer ID</a:t>
            </a:r>
          </a:p>
          <a:p>
            <a:r>
              <a:rPr lang="en-US" sz="2000" dirty="0">
                <a:latin typeface="Times New Roman" panose="02020603050405020304" pitchFamily="18" charset="0"/>
                <a:cs typeface="Times New Roman" panose="02020603050405020304" pitchFamily="18" charset="0"/>
              </a:rPr>
              <a:t>Merged the new data with </a:t>
            </a:r>
            <a:r>
              <a:rPr lang="en-US" sz="2000" dirty="0" err="1">
                <a:latin typeface="Times New Roman" panose="02020603050405020304" pitchFamily="18" charset="0"/>
                <a:cs typeface="Times New Roman" panose="02020603050405020304" pitchFamily="18" charset="0"/>
              </a:rPr>
              <a:t>Cab_data.csv</a:t>
            </a:r>
            <a:r>
              <a:rPr lang="en-US" sz="2000" dirty="0">
                <a:latin typeface="Times New Roman" panose="02020603050405020304" pitchFamily="18" charset="0"/>
                <a:cs typeface="Times New Roman" panose="02020603050405020304" pitchFamily="18" charset="0"/>
              </a:rPr>
              <a:t> based on Transaction ID</a:t>
            </a:r>
          </a:p>
          <a:p>
            <a:r>
              <a:rPr lang="en-US" sz="2000" dirty="0">
                <a:latin typeface="Times New Roman" panose="02020603050405020304" pitchFamily="18" charset="0"/>
                <a:cs typeface="Times New Roman" panose="02020603050405020304" pitchFamily="18" charset="0"/>
              </a:rPr>
              <a:t>Merged the new data with </a:t>
            </a:r>
            <a:r>
              <a:rPr lang="en-US" sz="2000" dirty="0" err="1">
                <a:latin typeface="Times New Roman" panose="02020603050405020304" pitchFamily="18" charset="0"/>
                <a:cs typeface="Times New Roman" panose="02020603050405020304" pitchFamily="18" charset="0"/>
              </a:rPr>
              <a:t>City.csv</a:t>
            </a:r>
            <a:r>
              <a:rPr lang="en-US" sz="2000" dirty="0">
                <a:latin typeface="Times New Roman" panose="02020603050405020304" pitchFamily="18" charset="0"/>
                <a:cs typeface="Times New Roman" panose="02020603050405020304" pitchFamily="18" charset="0"/>
              </a:rPr>
              <a:t> based on City</a:t>
            </a:r>
          </a:p>
          <a:p>
            <a:endParaRPr lang="en-US" sz="2000" dirty="0"/>
          </a:p>
        </p:txBody>
      </p:sp>
      <p:pic>
        <p:nvPicPr>
          <p:cNvPr id="5" name="Content Placeholder 4" descr="A screenshot of a computer screen&#10;&#10;Description automatically generated with low confidence">
            <a:extLst>
              <a:ext uri="{FF2B5EF4-FFF2-40B4-BE49-F238E27FC236}">
                <a16:creationId xmlns:a16="http://schemas.microsoft.com/office/drawing/2014/main" id="{011BE136-68AA-6310-379B-E8EC549C3E42}"/>
              </a:ext>
            </a:extLst>
          </p:cNvPr>
          <p:cNvPicPr>
            <a:picLocks noChangeAspect="1"/>
          </p:cNvPicPr>
          <p:nvPr/>
        </p:nvPicPr>
        <p:blipFill>
          <a:blip r:embed="rId2"/>
          <a:stretch>
            <a:fillRect/>
          </a:stretch>
        </p:blipFill>
        <p:spPr>
          <a:xfrm>
            <a:off x="6800986" y="2285957"/>
            <a:ext cx="4747547" cy="2314429"/>
          </a:xfrm>
          <a:prstGeom prst="rect">
            <a:avLst/>
          </a:prstGeom>
        </p:spPr>
      </p:pic>
    </p:spTree>
    <p:extLst>
      <p:ext uri="{BB962C8B-B14F-4D97-AF65-F5344CB8AC3E}">
        <p14:creationId xmlns:p14="http://schemas.microsoft.com/office/powerpoint/2010/main" val="204233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96B1B-1475-56D0-FDB8-8C17D1B31AAD}"/>
              </a:ext>
            </a:extLst>
          </p:cNvPr>
          <p:cNvSpPr>
            <a:spLocks noGrp="1"/>
          </p:cNvSpPr>
          <p:nvPr>
            <p:ph type="title"/>
          </p:nvPr>
        </p:nvSpPr>
        <p:spPr>
          <a:xfrm>
            <a:off x="838201" y="643467"/>
            <a:ext cx="3888526" cy="1800526"/>
          </a:xfrm>
        </p:spPr>
        <p:txBody>
          <a:bodyPr>
            <a:normAutofit/>
          </a:bodyPr>
          <a:lstStyle/>
          <a:p>
            <a:r>
              <a:rPr lang="en-US" dirty="0">
                <a:latin typeface="Söhne"/>
              </a:rPr>
              <a:t>EDA</a:t>
            </a:r>
          </a:p>
        </p:txBody>
      </p:sp>
      <p:sp>
        <p:nvSpPr>
          <p:cNvPr id="9" name="Content Placeholder 8">
            <a:extLst>
              <a:ext uri="{FF2B5EF4-FFF2-40B4-BE49-F238E27FC236}">
                <a16:creationId xmlns:a16="http://schemas.microsoft.com/office/drawing/2014/main" id="{92C0B1A6-19FC-6EB4-C0B4-CF560F7BC160}"/>
              </a:ext>
            </a:extLst>
          </p:cNvPr>
          <p:cNvSpPr>
            <a:spLocks noGrp="1"/>
          </p:cNvSpPr>
          <p:nvPr>
            <p:ph idx="1"/>
          </p:nvPr>
        </p:nvSpPr>
        <p:spPr>
          <a:xfrm>
            <a:off x="838201" y="2623381"/>
            <a:ext cx="3888528" cy="3553581"/>
          </a:xfrm>
        </p:spPr>
        <p:txBody>
          <a:bodyPr>
            <a:normAutofit/>
          </a:bodyPr>
          <a:lstStyle/>
          <a:p>
            <a:r>
              <a:rPr lang="en-US" sz="2000" dirty="0">
                <a:latin typeface="Times New Roman" panose="02020603050405020304" pitchFamily="18" charset="0"/>
                <a:ea typeface="DengXian" panose="02010600030101010101" pitchFamily="2" charset="-122"/>
                <a:cs typeface="Times New Roman" panose="02020603050405020304" pitchFamily="18" charset="0"/>
              </a:rPr>
              <a:t>The distribution of ages appears to be skewed towards the younger age range, indicating a potential trend of younger individuals utilizing cab services more frequently compared to older age groups. </a:t>
            </a:r>
          </a:p>
          <a:p>
            <a:r>
              <a:rPr lang="en-US" sz="2000" dirty="0">
                <a:latin typeface="Times New Roman" panose="02020603050405020304" pitchFamily="18" charset="0"/>
                <a:ea typeface="DengXian" panose="02010600030101010101" pitchFamily="2" charset="-122"/>
                <a:cs typeface="Times New Roman" panose="02020603050405020304" pitchFamily="18" charset="0"/>
              </a:rPr>
              <a:t>A significant portion of the cab users in the dataset falls within the younger age brackets.</a:t>
            </a:r>
          </a:p>
          <a:p>
            <a:endParaRPr lang="en-US" sz="2000" dirty="0"/>
          </a:p>
        </p:txBody>
      </p:sp>
      <p:pic>
        <p:nvPicPr>
          <p:cNvPr id="5" name="Content Placeholder 4" descr="A picture containing text, screenshot, diagram, plot&#10;&#10;Description automatically generated">
            <a:extLst>
              <a:ext uri="{FF2B5EF4-FFF2-40B4-BE49-F238E27FC236}">
                <a16:creationId xmlns:a16="http://schemas.microsoft.com/office/drawing/2014/main" id="{0B6BBAFC-B968-23BA-5F2D-B5144F85962E}"/>
              </a:ext>
            </a:extLst>
          </p:cNvPr>
          <p:cNvPicPr>
            <a:picLocks noChangeAspect="1"/>
          </p:cNvPicPr>
          <p:nvPr/>
        </p:nvPicPr>
        <p:blipFill>
          <a:blip r:embed="rId2"/>
          <a:stretch>
            <a:fillRect/>
          </a:stretch>
        </p:blipFill>
        <p:spPr>
          <a:xfrm>
            <a:off x="6800986" y="1977367"/>
            <a:ext cx="4747547" cy="2931610"/>
          </a:xfrm>
          <a:prstGeom prst="rect">
            <a:avLst/>
          </a:prstGeom>
        </p:spPr>
      </p:pic>
    </p:spTree>
    <p:extLst>
      <p:ext uri="{BB962C8B-B14F-4D97-AF65-F5344CB8AC3E}">
        <p14:creationId xmlns:p14="http://schemas.microsoft.com/office/powerpoint/2010/main" val="3430983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208</TotalTime>
  <Words>898</Words>
  <Application>Microsoft Macintosh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Lato Extended</vt:lpstr>
      <vt:lpstr>Söhne</vt:lpstr>
      <vt:lpstr>Arial</vt:lpstr>
      <vt:lpstr>Calibri</vt:lpstr>
      <vt:lpstr>Calibri Light</vt:lpstr>
      <vt:lpstr>Times New Roman</vt:lpstr>
      <vt:lpstr>Office Theme</vt:lpstr>
      <vt:lpstr>Exploratory Data Analysis</vt:lpstr>
      <vt:lpstr>Content</vt:lpstr>
      <vt:lpstr>Executive Summary</vt:lpstr>
      <vt:lpstr>Problem Statement</vt:lpstr>
      <vt:lpstr>Approach</vt:lpstr>
      <vt:lpstr>Data Loading</vt:lpstr>
      <vt:lpstr>Data Exploration</vt:lpstr>
      <vt:lpstr>Data Merging </vt:lpstr>
      <vt:lpstr>EDA</vt:lpstr>
      <vt:lpstr>EDA</vt:lpstr>
      <vt:lpstr>Hypothesis 1: Profitability varies based on the cab company</vt:lpstr>
      <vt:lpstr>Hypothesis 2: Customer demographics impact cab usage</vt:lpstr>
      <vt:lpstr>Hypothesis 3:Average profit per cab user varies by city population</vt:lpstr>
      <vt:lpstr>Hypothesis 4: per cab user by customer gender</vt:lpstr>
      <vt:lpstr>Hypothesis 5: Customer analysis varies based on ride distance </vt:lpstr>
      <vt:lpstr>Recommendation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Haoyue Chang</dc:creator>
  <cp:lastModifiedBy>Haoyue Chang</cp:lastModifiedBy>
  <cp:revision>5</cp:revision>
  <dcterms:created xsi:type="dcterms:W3CDTF">2023-06-21T19:20:34Z</dcterms:created>
  <dcterms:modified xsi:type="dcterms:W3CDTF">2023-06-21T22:50:30Z</dcterms:modified>
</cp:coreProperties>
</file>